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604020202020204" charset="0"/>
      <p:regular r:id="rId12"/>
    </p:embeddedFont>
    <p:embeddedFont>
      <p:font typeface="Canva Sans Medium" panose="020B0604020202020204" charset="0"/>
      <p:regular r:id="rId13"/>
    </p:embeddedFont>
    <p:embeddedFont>
      <p:font typeface="Montserrat Medium" panose="020B0604020202020204" charset="0"/>
      <p:regular r:id="rId14"/>
      <p:italic r:id="rId15"/>
    </p:embeddedFont>
    <p:embeddedFont>
      <p:font typeface="Waffle Soft"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10A38-BA21-0273-3D33-C14C83A57BD0}" v="15" dt="2025-04-02T17:14:10.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ga, Jalissa" userId="S::jalissa.vega@ucdenver.edu::3010fb3e-d908-4c9a-8850-0ead022adbb0" providerId="AD" clId="Web-{8D010A38-BA21-0273-3D33-C14C83A57BD0}"/>
    <pc:docChg chg="modSld">
      <pc:chgData name="Vega, Jalissa" userId="S::jalissa.vega@ucdenver.edu::3010fb3e-d908-4c9a-8850-0ead022adbb0" providerId="AD" clId="Web-{8D010A38-BA21-0273-3D33-C14C83A57BD0}" dt="2025-04-02T17:14:09.704" v="6" actId="20577"/>
      <pc:docMkLst>
        <pc:docMk/>
      </pc:docMkLst>
      <pc:sldChg chg="modSp">
        <pc:chgData name="Vega, Jalissa" userId="S::jalissa.vega@ucdenver.edu::3010fb3e-d908-4c9a-8850-0ead022adbb0" providerId="AD" clId="Web-{8D010A38-BA21-0273-3D33-C14C83A57BD0}" dt="2025-04-02T17:02:04.178" v="5" actId="20577"/>
        <pc:sldMkLst>
          <pc:docMk/>
          <pc:sldMk cId="0" sldId="258"/>
        </pc:sldMkLst>
        <pc:spChg chg="mod">
          <ac:chgData name="Vega, Jalissa" userId="S::jalissa.vega@ucdenver.edu::3010fb3e-d908-4c9a-8850-0ead022adbb0" providerId="AD" clId="Web-{8D010A38-BA21-0273-3D33-C14C83A57BD0}" dt="2025-04-02T17:02:04.178" v="5" actId="20577"/>
          <ac:spMkLst>
            <pc:docMk/>
            <pc:sldMk cId="0" sldId="258"/>
            <ac:spMk id="8" creationId="{00000000-0000-0000-0000-000000000000}"/>
          </ac:spMkLst>
        </pc:spChg>
      </pc:sldChg>
      <pc:sldChg chg="modSp">
        <pc:chgData name="Vega, Jalissa" userId="S::jalissa.vega@ucdenver.edu::3010fb3e-d908-4c9a-8850-0ead022adbb0" providerId="AD" clId="Web-{8D010A38-BA21-0273-3D33-C14C83A57BD0}" dt="2025-04-02T17:14:09.704" v="6" actId="20577"/>
        <pc:sldMkLst>
          <pc:docMk/>
          <pc:sldMk cId="0" sldId="260"/>
        </pc:sldMkLst>
        <pc:spChg chg="mod">
          <ac:chgData name="Vega, Jalissa" userId="S::jalissa.vega@ucdenver.edu::3010fb3e-d908-4c9a-8850-0ead022adbb0" providerId="AD" clId="Web-{8D010A38-BA21-0273-3D33-C14C83A57BD0}" dt="2025-04-02T17:14:09.704" v="6" actId="20577"/>
          <ac:spMkLst>
            <pc:docMk/>
            <pc:sldMk cId="0" sldId="260"/>
            <ac:spMk id="6" creationId="{00000000-0000-0000-0000-000000000000}"/>
          </ac:spMkLst>
        </pc:spChg>
      </pc:sldChg>
    </pc:docChg>
  </pc:docChgLst>
  <pc:docChgLst>
    <pc:chgData name="Vega, Jalissa" userId="3010fb3e-d908-4c9a-8850-0ead022adbb0" providerId="ADAL" clId="{32DA85F3-B4BB-314A-AC1B-FDACC5149088}"/>
    <pc:docChg chg="modSld">
      <pc:chgData name="Vega, Jalissa" userId="3010fb3e-d908-4c9a-8850-0ead022adbb0" providerId="ADAL" clId="{32DA85F3-B4BB-314A-AC1B-FDACC5149088}" dt="2025-04-02T16:53:39.929" v="1" actId="207"/>
      <pc:docMkLst>
        <pc:docMk/>
      </pc:docMkLst>
      <pc:sldChg chg="modSp mod">
        <pc:chgData name="Vega, Jalissa" userId="3010fb3e-d908-4c9a-8850-0ead022adbb0" providerId="ADAL" clId="{32DA85F3-B4BB-314A-AC1B-FDACC5149088}" dt="2025-04-02T16:53:39.929" v="1" actId="207"/>
        <pc:sldMkLst>
          <pc:docMk/>
          <pc:sldMk cId="0" sldId="263"/>
        </pc:sldMkLst>
        <pc:spChg chg="mod">
          <ac:chgData name="Vega, Jalissa" userId="3010fb3e-d908-4c9a-8850-0ead022adbb0" providerId="ADAL" clId="{32DA85F3-B4BB-314A-AC1B-FDACC5149088}" dt="2025-04-02T16:53:39.929" v="1" actId="207"/>
          <ac:spMkLst>
            <pc:docMk/>
            <pc:sldMk cId="0" sldId="263"/>
            <ac:spMk id="6" creationId="{00000000-0000-0000-0000-000000000000}"/>
          </ac:spMkLst>
        </pc:spChg>
      </pc:sldChg>
      <pc:sldChg chg="modSp mod">
        <pc:chgData name="Vega, Jalissa" userId="3010fb3e-d908-4c9a-8850-0ead022adbb0" providerId="ADAL" clId="{32DA85F3-B4BB-314A-AC1B-FDACC5149088}" dt="2025-04-02T16:53:34.515" v="0" actId="207"/>
        <pc:sldMkLst>
          <pc:docMk/>
          <pc:sldMk cId="0" sldId="264"/>
        </pc:sldMkLst>
        <pc:spChg chg="mod">
          <ac:chgData name="Vega, Jalissa" userId="3010fb3e-d908-4c9a-8850-0ead022adbb0" providerId="ADAL" clId="{32DA85F3-B4BB-314A-AC1B-FDACC5149088}" dt="2025-04-02T16:53:34.515" v="0" actId="207"/>
          <ac:spMkLst>
            <pc:docMk/>
            <pc:sldMk cId="0" sldId="264"/>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0.png"/><Relationship Id="rId18" Type="http://schemas.openxmlformats.org/officeDocument/2006/relationships/image" Target="../media/image11.svg"/><Relationship Id="rId26" Type="http://schemas.openxmlformats.org/officeDocument/2006/relationships/image" Target="../media/image29.svg"/><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5.svg"/><Relationship Id="rId17" Type="http://schemas.openxmlformats.org/officeDocument/2006/relationships/image" Target="../media/image1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7.svg"/><Relationship Id="rId20"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4.png"/><Relationship Id="rId15" Type="http://schemas.openxmlformats.org/officeDocument/2006/relationships/image" Target="../media/image16.png"/><Relationship Id="rId23" Type="http://schemas.openxmlformats.org/officeDocument/2006/relationships/image" Target="../media/image26.png"/><Relationship Id="rId28" Type="http://schemas.openxmlformats.org/officeDocument/2006/relationships/image" Target="../media/image31.svg"/><Relationship Id="rId10" Type="http://schemas.openxmlformats.org/officeDocument/2006/relationships/image" Target="../media/image9.svg"/><Relationship Id="rId19" Type="http://schemas.openxmlformats.org/officeDocument/2006/relationships/image" Target="../media/image12.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21.svg"/><Relationship Id="rId22" Type="http://schemas.openxmlformats.org/officeDocument/2006/relationships/image" Target="../media/image19.svg"/><Relationship Id="rId27"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Freeform 3"/>
          <p:cNvSpPr/>
          <p:nvPr/>
        </p:nvSpPr>
        <p:spPr>
          <a:xfrm>
            <a:off x="-644130" y="7811078"/>
            <a:ext cx="4770783" cy="4114800"/>
          </a:xfrm>
          <a:custGeom>
            <a:avLst/>
            <a:gdLst/>
            <a:ahLst/>
            <a:cxnLst/>
            <a:rect l="l" t="t" r="r" b="b"/>
            <a:pathLst>
              <a:path w="4770783" h="4114800">
                <a:moveTo>
                  <a:pt x="0" y="0"/>
                </a:moveTo>
                <a:lnTo>
                  <a:pt x="4770783" y="0"/>
                </a:lnTo>
                <a:lnTo>
                  <a:pt x="47707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57943" y="-1028700"/>
            <a:ext cx="4009031" cy="3788534"/>
          </a:xfrm>
          <a:custGeom>
            <a:avLst/>
            <a:gdLst/>
            <a:ahLst/>
            <a:cxnLst/>
            <a:rect l="l" t="t" r="r" b="b"/>
            <a:pathLst>
              <a:path w="4009031" h="3788534">
                <a:moveTo>
                  <a:pt x="0" y="0"/>
                </a:moveTo>
                <a:lnTo>
                  <a:pt x="4009031" y="0"/>
                </a:lnTo>
                <a:lnTo>
                  <a:pt x="4009031" y="3788534"/>
                </a:lnTo>
                <a:lnTo>
                  <a:pt x="0" y="37885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3273823" y="8381193"/>
            <a:ext cx="7315200" cy="2593571"/>
          </a:xfrm>
          <a:custGeom>
            <a:avLst/>
            <a:gdLst/>
            <a:ahLst/>
            <a:cxnLst/>
            <a:rect l="l" t="t" r="r" b="b"/>
            <a:pathLst>
              <a:path w="7315200" h="2593571">
                <a:moveTo>
                  <a:pt x="0" y="0"/>
                </a:moveTo>
                <a:lnTo>
                  <a:pt x="7315200" y="0"/>
                </a:lnTo>
                <a:lnTo>
                  <a:pt x="7315200" y="2593571"/>
                </a:lnTo>
                <a:lnTo>
                  <a:pt x="0" y="2593571"/>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6" name="Freeform 6"/>
          <p:cNvSpPr/>
          <p:nvPr/>
        </p:nvSpPr>
        <p:spPr>
          <a:xfrm>
            <a:off x="14337938" y="-2551140"/>
            <a:ext cx="4798601" cy="4114800"/>
          </a:xfrm>
          <a:custGeom>
            <a:avLst/>
            <a:gdLst/>
            <a:ahLst/>
            <a:cxnLst/>
            <a:rect l="l" t="t" r="r" b="b"/>
            <a:pathLst>
              <a:path w="4798601" h="4114800">
                <a:moveTo>
                  <a:pt x="0" y="0"/>
                </a:moveTo>
                <a:lnTo>
                  <a:pt x="4798601" y="0"/>
                </a:lnTo>
                <a:lnTo>
                  <a:pt x="479860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10184229" y="8735415"/>
            <a:ext cx="2762060" cy="4114800"/>
          </a:xfrm>
          <a:custGeom>
            <a:avLst/>
            <a:gdLst/>
            <a:ahLst/>
            <a:cxnLst/>
            <a:rect l="l" t="t" r="r" b="b"/>
            <a:pathLst>
              <a:path w="2762060" h="4114800">
                <a:moveTo>
                  <a:pt x="0" y="0"/>
                </a:moveTo>
                <a:lnTo>
                  <a:pt x="2762060" y="0"/>
                </a:lnTo>
                <a:lnTo>
                  <a:pt x="276206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3936153" y="8489167"/>
            <a:ext cx="5539542" cy="3595667"/>
          </a:xfrm>
          <a:custGeom>
            <a:avLst/>
            <a:gdLst/>
            <a:ahLst/>
            <a:cxnLst/>
            <a:rect l="l" t="t" r="r" b="b"/>
            <a:pathLst>
              <a:path w="5539542" h="3595667">
                <a:moveTo>
                  <a:pt x="0" y="0"/>
                </a:moveTo>
                <a:lnTo>
                  <a:pt x="5539542" y="0"/>
                </a:lnTo>
                <a:lnTo>
                  <a:pt x="5539542" y="3595666"/>
                </a:lnTo>
                <a:lnTo>
                  <a:pt x="0" y="359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16836173" y="5734136"/>
            <a:ext cx="2903654" cy="3943842"/>
          </a:xfrm>
          <a:custGeom>
            <a:avLst/>
            <a:gdLst/>
            <a:ahLst/>
            <a:cxnLst/>
            <a:rect l="l" t="t" r="r" b="b"/>
            <a:pathLst>
              <a:path w="2903654" h="3943842">
                <a:moveTo>
                  <a:pt x="0" y="0"/>
                </a:moveTo>
                <a:lnTo>
                  <a:pt x="2903654" y="0"/>
                </a:lnTo>
                <a:lnTo>
                  <a:pt x="2903654" y="3943842"/>
                </a:lnTo>
                <a:lnTo>
                  <a:pt x="0" y="3943842"/>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0" name="Freeform 10"/>
          <p:cNvSpPr/>
          <p:nvPr/>
        </p:nvSpPr>
        <p:spPr>
          <a:xfrm rot="-274627">
            <a:off x="3442789" y="-3270844"/>
            <a:ext cx="5351217" cy="4319604"/>
          </a:xfrm>
          <a:custGeom>
            <a:avLst/>
            <a:gdLst/>
            <a:ahLst/>
            <a:cxnLst/>
            <a:rect l="l" t="t" r="r" b="b"/>
            <a:pathLst>
              <a:path w="5351217" h="4319604">
                <a:moveTo>
                  <a:pt x="0" y="0"/>
                </a:moveTo>
                <a:lnTo>
                  <a:pt x="5351217" y="0"/>
                </a:lnTo>
                <a:lnTo>
                  <a:pt x="5351217" y="4319605"/>
                </a:lnTo>
                <a:lnTo>
                  <a:pt x="0" y="4319605"/>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1" name="Freeform 11"/>
          <p:cNvSpPr/>
          <p:nvPr/>
        </p:nvSpPr>
        <p:spPr>
          <a:xfrm rot="965241">
            <a:off x="9363079" y="-3077843"/>
            <a:ext cx="4940484" cy="4310572"/>
          </a:xfrm>
          <a:custGeom>
            <a:avLst/>
            <a:gdLst/>
            <a:ahLst/>
            <a:cxnLst/>
            <a:rect l="l" t="t" r="r" b="b"/>
            <a:pathLst>
              <a:path w="4940484" h="4310572">
                <a:moveTo>
                  <a:pt x="0" y="0"/>
                </a:moveTo>
                <a:lnTo>
                  <a:pt x="4940484" y="0"/>
                </a:lnTo>
                <a:lnTo>
                  <a:pt x="4940484" y="4310572"/>
                </a:lnTo>
                <a:lnTo>
                  <a:pt x="0" y="4310572"/>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2" name="Freeform 12"/>
          <p:cNvSpPr/>
          <p:nvPr/>
        </p:nvSpPr>
        <p:spPr>
          <a:xfrm rot="4194280">
            <a:off x="-2257593" y="3698521"/>
            <a:ext cx="4305636" cy="2699459"/>
          </a:xfrm>
          <a:custGeom>
            <a:avLst/>
            <a:gdLst/>
            <a:ahLst/>
            <a:cxnLst/>
            <a:rect l="l" t="t" r="r" b="b"/>
            <a:pathLst>
              <a:path w="4305636" h="2699459">
                <a:moveTo>
                  <a:pt x="0" y="0"/>
                </a:moveTo>
                <a:lnTo>
                  <a:pt x="4305636" y="0"/>
                </a:lnTo>
                <a:lnTo>
                  <a:pt x="4305636" y="2699458"/>
                </a:lnTo>
                <a:lnTo>
                  <a:pt x="0" y="2699458"/>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sp>
        <p:nvSpPr>
          <p:cNvPr id="13" name="Freeform 13"/>
          <p:cNvSpPr/>
          <p:nvPr/>
        </p:nvSpPr>
        <p:spPr>
          <a:xfrm>
            <a:off x="17354550" y="2058703"/>
            <a:ext cx="5097501" cy="4114800"/>
          </a:xfrm>
          <a:custGeom>
            <a:avLst/>
            <a:gdLst/>
            <a:ahLst/>
            <a:cxnLst/>
            <a:rect l="l" t="t" r="r" b="b"/>
            <a:pathLst>
              <a:path w="5097501" h="4114800">
                <a:moveTo>
                  <a:pt x="0" y="0"/>
                </a:moveTo>
                <a:lnTo>
                  <a:pt x="5097501" y="0"/>
                </a:lnTo>
                <a:lnTo>
                  <a:pt x="5097501"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TextBox 14"/>
          <p:cNvSpPr txBox="1"/>
          <p:nvPr/>
        </p:nvSpPr>
        <p:spPr>
          <a:xfrm>
            <a:off x="3140126" y="3147368"/>
            <a:ext cx="12007748" cy="3181241"/>
          </a:xfrm>
          <a:prstGeom prst="rect">
            <a:avLst/>
          </a:prstGeom>
        </p:spPr>
        <p:txBody>
          <a:bodyPr lIns="0" tIns="0" rIns="0" bIns="0" rtlCol="0" anchor="t">
            <a:spAutoFit/>
          </a:bodyPr>
          <a:lstStyle/>
          <a:p>
            <a:pPr marL="0" lvl="0" indent="0" algn="ctr">
              <a:lnSpc>
                <a:spcPts val="12287"/>
              </a:lnSpc>
            </a:pPr>
            <a:r>
              <a:rPr lang="en-US" sz="11377" spc="-307">
                <a:solidFill>
                  <a:srgbClr val="FDED8F"/>
                </a:solidFill>
                <a:latin typeface="Waffle Soft"/>
                <a:ea typeface="Waffle Soft"/>
                <a:cs typeface="Waffle Soft"/>
                <a:sym typeface="Waffle Soft"/>
              </a:rPr>
              <a:t>CULTURE FUSION FEST</a:t>
            </a:r>
          </a:p>
        </p:txBody>
      </p:sp>
      <p:sp>
        <p:nvSpPr>
          <p:cNvPr id="15" name="TextBox 15"/>
          <p:cNvSpPr txBox="1"/>
          <p:nvPr/>
        </p:nvSpPr>
        <p:spPr>
          <a:xfrm>
            <a:off x="4426384" y="6625852"/>
            <a:ext cx="9419862" cy="689280"/>
          </a:xfrm>
          <a:prstGeom prst="rect">
            <a:avLst/>
          </a:prstGeom>
        </p:spPr>
        <p:txBody>
          <a:bodyPr lIns="0" tIns="0" rIns="0" bIns="0" rtlCol="0" anchor="t">
            <a:spAutoFit/>
          </a:bodyPr>
          <a:lstStyle/>
          <a:p>
            <a:pPr marL="0" lvl="0" indent="0" algn="ctr">
              <a:lnSpc>
                <a:spcPts val="2688"/>
              </a:lnSpc>
              <a:spcBef>
                <a:spcPct val="0"/>
              </a:spcBef>
            </a:pPr>
            <a:r>
              <a:rPr lang="en-US" sz="2585" b="1" spc="162">
                <a:solidFill>
                  <a:schemeClr val="bg1"/>
                </a:solidFill>
                <a:latin typeface="Canva Sans Medium"/>
                <a:ea typeface="Canva Sans Medium"/>
                <a:cs typeface="Canva Sans Medium"/>
                <a:sym typeface="Canva Sans Medium"/>
              </a:rPr>
              <a:t>LAYLA DUONG, JOANNA SANCHEZ, JALISSA VEGA - TRI-INSITUTIONAL EVENT</a:t>
            </a:r>
          </a:p>
        </p:txBody>
      </p:sp>
      <p:sp>
        <p:nvSpPr>
          <p:cNvPr id="16" name="Freeform 16"/>
          <p:cNvSpPr/>
          <p:nvPr/>
        </p:nvSpPr>
        <p:spPr>
          <a:xfrm rot="8100000">
            <a:off x="15188769" y="3723297"/>
            <a:ext cx="1087561" cy="1754130"/>
          </a:xfrm>
          <a:custGeom>
            <a:avLst/>
            <a:gdLst/>
            <a:ahLst/>
            <a:cxnLst/>
            <a:rect l="l" t="t" r="r" b="b"/>
            <a:pathLst>
              <a:path w="1087561" h="1754130">
                <a:moveTo>
                  <a:pt x="0" y="0"/>
                </a:moveTo>
                <a:lnTo>
                  <a:pt x="1087561" y="0"/>
                </a:lnTo>
                <a:lnTo>
                  <a:pt x="1087561" y="1754130"/>
                </a:lnTo>
                <a:lnTo>
                  <a:pt x="0" y="175413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7" name="Freeform 17"/>
          <p:cNvSpPr/>
          <p:nvPr/>
        </p:nvSpPr>
        <p:spPr>
          <a:xfrm rot="-2980084">
            <a:off x="2218017" y="5839248"/>
            <a:ext cx="1087561" cy="1754130"/>
          </a:xfrm>
          <a:custGeom>
            <a:avLst/>
            <a:gdLst/>
            <a:ahLst/>
            <a:cxnLst/>
            <a:rect l="l" t="t" r="r" b="b"/>
            <a:pathLst>
              <a:path w="1087561" h="1754130">
                <a:moveTo>
                  <a:pt x="0" y="0"/>
                </a:moveTo>
                <a:lnTo>
                  <a:pt x="1087561" y="0"/>
                </a:lnTo>
                <a:lnTo>
                  <a:pt x="1087561" y="1754130"/>
                </a:lnTo>
                <a:lnTo>
                  <a:pt x="0" y="175413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Freeform 3"/>
          <p:cNvSpPr/>
          <p:nvPr/>
        </p:nvSpPr>
        <p:spPr>
          <a:xfrm>
            <a:off x="-644130" y="7811078"/>
            <a:ext cx="4770783" cy="4114800"/>
          </a:xfrm>
          <a:custGeom>
            <a:avLst/>
            <a:gdLst/>
            <a:ahLst/>
            <a:cxnLst/>
            <a:rect l="l" t="t" r="r" b="b"/>
            <a:pathLst>
              <a:path w="4770783" h="4114800">
                <a:moveTo>
                  <a:pt x="0" y="0"/>
                </a:moveTo>
                <a:lnTo>
                  <a:pt x="4770783" y="0"/>
                </a:lnTo>
                <a:lnTo>
                  <a:pt x="47707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57943" y="-1028700"/>
            <a:ext cx="4009031" cy="3788534"/>
          </a:xfrm>
          <a:custGeom>
            <a:avLst/>
            <a:gdLst/>
            <a:ahLst/>
            <a:cxnLst/>
            <a:rect l="l" t="t" r="r" b="b"/>
            <a:pathLst>
              <a:path w="4009031" h="3788534">
                <a:moveTo>
                  <a:pt x="0" y="0"/>
                </a:moveTo>
                <a:lnTo>
                  <a:pt x="4009031" y="0"/>
                </a:lnTo>
                <a:lnTo>
                  <a:pt x="4009031" y="3788534"/>
                </a:lnTo>
                <a:lnTo>
                  <a:pt x="0" y="37885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3273823" y="8381193"/>
            <a:ext cx="7315200" cy="2593571"/>
          </a:xfrm>
          <a:custGeom>
            <a:avLst/>
            <a:gdLst/>
            <a:ahLst/>
            <a:cxnLst/>
            <a:rect l="l" t="t" r="r" b="b"/>
            <a:pathLst>
              <a:path w="7315200" h="2593571">
                <a:moveTo>
                  <a:pt x="0" y="0"/>
                </a:moveTo>
                <a:lnTo>
                  <a:pt x="7315200" y="0"/>
                </a:lnTo>
                <a:lnTo>
                  <a:pt x="7315200" y="2593571"/>
                </a:lnTo>
                <a:lnTo>
                  <a:pt x="0" y="2593571"/>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6" name="Freeform 6"/>
          <p:cNvSpPr/>
          <p:nvPr/>
        </p:nvSpPr>
        <p:spPr>
          <a:xfrm>
            <a:off x="14337938" y="-2551140"/>
            <a:ext cx="4798601" cy="4114800"/>
          </a:xfrm>
          <a:custGeom>
            <a:avLst/>
            <a:gdLst/>
            <a:ahLst/>
            <a:cxnLst/>
            <a:rect l="l" t="t" r="r" b="b"/>
            <a:pathLst>
              <a:path w="4798601" h="4114800">
                <a:moveTo>
                  <a:pt x="0" y="0"/>
                </a:moveTo>
                <a:lnTo>
                  <a:pt x="4798601" y="0"/>
                </a:lnTo>
                <a:lnTo>
                  <a:pt x="479860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10184229" y="8735415"/>
            <a:ext cx="2762060" cy="4114800"/>
          </a:xfrm>
          <a:custGeom>
            <a:avLst/>
            <a:gdLst/>
            <a:ahLst/>
            <a:cxnLst/>
            <a:rect l="l" t="t" r="r" b="b"/>
            <a:pathLst>
              <a:path w="2762060" h="4114800">
                <a:moveTo>
                  <a:pt x="0" y="0"/>
                </a:moveTo>
                <a:lnTo>
                  <a:pt x="2762060" y="0"/>
                </a:lnTo>
                <a:lnTo>
                  <a:pt x="276206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3936153" y="8489167"/>
            <a:ext cx="5539542" cy="3595667"/>
          </a:xfrm>
          <a:custGeom>
            <a:avLst/>
            <a:gdLst/>
            <a:ahLst/>
            <a:cxnLst/>
            <a:rect l="l" t="t" r="r" b="b"/>
            <a:pathLst>
              <a:path w="5539542" h="3595667">
                <a:moveTo>
                  <a:pt x="0" y="0"/>
                </a:moveTo>
                <a:lnTo>
                  <a:pt x="5539542" y="0"/>
                </a:lnTo>
                <a:lnTo>
                  <a:pt x="5539542" y="3595666"/>
                </a:lnTo>
                <a:lnTo>
                  <a:pt x="0" y="359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16836173" y="5734136"/>
            <a:ext cx="2903654" cy="3943842"/>
          </a:xfrm>
          <a:custGeom>
            <a:avLst/>
            <a:gdLst/>
            <a:ahLst/>
            <a:cxnLst/>
            <a:rect l="l" t="t" r="r" b="b"/>
            <a:pathLst>
              <a:path w="2903654" h="3943842">
                <a:moveTo>
                  <a:pt x="0" y="0"/>
                </a:moveTo>
                <a:lnTo>
                  <a:pt x="2903654" y="0"/>
                </a:lnTo>
                <a:lnTo>
                  <a:pt x="2903654" y="3943842"/>
                </a:lnTo>
                <a:lnTo>
                  <a:pt x="0" y="3943842"/>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0" name="Freeform 10"/>
          <p:cNvSpPr/>
          <p:nvPr/>
        </p:nvSpPr>
        <p:spPr>
          <a:xfrm rot="-274627">
            <a:off x="3442789" y="-3270844"/>
            <a:ext cx="5351217" cy="4319604"/>
          </a:xfrm>
          <a:custGeom>
            <a:avLst/>
            <a:gdLst/>
            <a:ahLst/>
            <a:cxnLst/>
            <a:rect l="l" t="t" r="r" b="b"/>
            <a:pathLst>
              <a:path w="5351217" h="4319604">
                <a:moveTo>
                  <a:pt x="0" y="0"/>
                </a:moveTo>
                <a:lnTo>
                  <a:pt x="5351217" y="0"/>
                </a:lnTo>
                <a:lnTo>
                  <a:pt x="5351217" y="4319605"/>
                </a:lnTo>
                <a:lnTo>
                  <a:pt x="0" y="4319605"/>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1" name="Freeform 11"/>
          <p:cNvSpPr/>
          <p:nvPr/>
        </p:nvSpPr>
        <p:spPr>
          <a:xfrm rot="965241">
            <a:off x="9363079" y="-3077843"/>
            <a:ext cx="4940484" cy="4310572"/>
          </a:xfrm>
          <a:custGeom>
            <a:avLst/>
            <a:gdLst/>
            <a:ahLst/>
            <a:cxnLst/>
            <a:rect l="l" t="t" r="r" b="b"/>
            <a:pathLst>
              <a:path w="4940484" h="4310572">
                <a:moveTo>
                  <a:pt x="0" y="0"/>
                </a:moveTo>
                <a:lnTo>
                  <a:pt x="4940484" y="0"/>
                </a:lnTo>
                <a:lnTo>
                  <a:pt x="4940484" y="4310572"/>
                </a:lnTo>
                <a:lnTo>
                  <a:pt x="0" y="4310572"/>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2" name="Freeform 12"/>
          <p:cNvSpPr/>
          <p:nvPr/>
        </p:nvSpPr>
        <p:spPr>
          <a:xfrm rot="4194280">
            <a:off x="-2257593" y="3698521"/>
            <a:ext cx="4305636" cy="2699459"/>
          </a:xfrm>
          <a:custGeom>
            <a:avLst/>
            <a:gdLst/>
            <a:ahLst/>
            <a:cxnLst/>
            <a:rect l="l" t="t" r="r" b="b"/>
            <a:pathLst>
              <a:path w="4305636" h="2699459">
                <a:moveTo>
                  <a:pt x="0" y="0"/>
                </a:moveTo>
                <a:lnTo>
                  <a:pt x="4305636" y="0"/>
                </a:lnTo>
                <a:lnTo>
                  <a:pt x="4305636" y="2699458"/>
                </a:lnTo>
                <a:lnTo>
                  <a:pt x="0" y="2699458"/>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sp>
        <p:nvSpPr>
          <p:cNvPr id="13" name="Freeform 13"/>
          <p:cNvSpPr/>
          <p:nvPr/>
        </p:nvSpPr>
        <p:spPr>
          <a:xfrm>
            <a:off x="17354550" y="2058703"/>
            <a:ext cx="5097501" cy="4114800"/>
          </a:xfrm>
          <a:custGeom>
            <a:avLst/>
            <a:gdLst/>
            <a:ahLst/>
            <a:cxnLst/>
            <a:rect l="l" t="t" r="r" b="b"/>
            <a:pathLst>
              <a:path w="5097501" h="4114800">
                <a:moveTo>
                  <a:pt x="0" y="0"/>
                </a:moveTo>
                <a:lnTo>
                  <a:pt x="5097501" y="0"/>
                </a:lnTo>
                <a:lnTo>
                  <a:pt x="5097501"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TextBox 14"/>
          <p:cNvSpPr txBox="1"/>
          <p:nvPr/>
        </p:nvSpPr>
        <p:spPr>
          <a:xfrm>
            <a:off x="3316420" y="2936020"/>
            <a:ext cx="11655161" cy="3626766"/>
          </a:xfrm>
          <a:prstGeom prst="rect">
            <a:avLst/>
          </a:prstGeom>
        </p:spPr>
        <p:txBody>
          <a:bodyPr lIns="0" tIns="0" rIns="0" bIns="0" rtlCol="0" anchor="t">
            <a:spAutoFit/>
          </a:bodyPr>
          <a:lstStyle/>
          <a:p>
            <a:pPr marL="0" lvl="0" indent="0" algn="ctr">
              <a:lnSpc>
                <a:spcPts val="14014"/>
              </a:lnSpc>
            </a:pPr>
            <a:r>
              <a:rPr lang="en-US" sz="12976" spc="-350">
                <a:solidFill>
                  <a:srgbClr val="FDED8F"/>
                </a:solidFill>
                <a:latin typeface="Waffle Soft"/>
                <a:ea typeface="Waffle Soft"/>
                <a:cs typeface="Waffle Soft"/>
                <a:sym typeface="Waffle Soft"/>
              </a:rPr>
              <a:t>THANK YOU VERY MUCH!</a:t>
            </a:r>
          </a:p>
        </p:txBody>
      </p:sp>
      <p:sp>
        <p:nvSpPr>
          <p:cNvPr id="15" name="Freeform 15"/>
          <p:cNvSpPr/>
          <p:nvPr/>
        </p:nvSpPr>
        <p:spPr>
          <a:xfrm rot="8100000">
            <a:off x="14798847" y="2148402"/>
            <a:ext cx="1087561" cy="1754130"/>
          </a:xfrm>
          <a:custGeom>
            <a:avLst/>
            <a:gdLst/>
            <a:ahLst/>
            <a:cxnLst/>
            <a:rect l="l" t="t" r="r" b="b"/>
            <a:pathLst>
              <a:path w="1087561" h="1754130">
                <a:moveTo>
                  <a:pt x="0" y="0"/>
                </a:moveTo>
                <a:lnTo>
                  <a:pt x="1087561" y="0"/>
                </a:lnTo>
                <a:lnTo>
                  <a:pt x="1087561" y="1754130"/>
                </a:lnTo>
                <a:lnTo>
                  <a:pt x="0" y="175413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6" name="Freeform 16"/>
          <p:cNvSpPr/>
          <p:nvPr/>
        </p:nvSpPr>
        <p:spPr>
          <a:xfrm rot="-2980084">
            <a:off x="2624483" y="6007761"/>
            <a:ext cx="1087561" cy="1754130"/>
          </a:xfrm>
          <a:custGeom>
            <a:avLst/>
            <a:gdLst/>
            <a:ahLst/>
            <a:cxnLst/>
            <a:rect l="l" t="t" r="r" b="b"/>
            <a:pathLst>
              <a:path w="1087561" h="1754130">
                <a:moveTo>
                  <a:pt x="0" y="0"/>
                </a:moveTo>
                <a:lnTo>
                  <a:pt x="1087561" y="0"/>
                </a:lnTo>
                <a:lnTo>
                  <a:pt x="1087561" y="1754130"/>
                </a:lnTo>
                <a:lnTo>
                  <a:pt x="0" y="175413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Freeform 3"/>
          <p:cNvSpPr/>
          <p:nvPr/>
        </p:nvSpPr>
        <p:spPr>
          <a:xfrm>
            <a:off x="-900301" y="-868099"/>
            <a:ext cx="3437339" cy="3248286"/>
          </a:xfrm>
          <a:custGeom>
            <a:avLst/>
            <a:gdLst/>
            <a:ahLst/>
            <a:cxnLst/>
            <a:rect l="l" t="t" r="r" b="b"/>
            <a:pathLst>
              <a:path w="3437339" h="3248286">
                <a:moveTo>
                  <a:pt x="0" y="0"/>
                </a:moveTo>
                <a:lnTo>
                  <a:pt x="3437339" y="0"/>
                </a:lnTo>
                <a:lnTo>
                  <a:pt x="3437339" y="3248286"/>
                </a:lnTo>
                <a:lnTo>
                  <a:pt x="0" y="32482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190825" y="8680230"/>
            <a:ext cx="6136949" cy="2175828"/>
          </a:xfrm>
          <a:custGeom>
            <a:avLst/>
            <a:gdLst/>
            <a:ahLst/>
            <a:cxnLst/>
            <a:rect l="l" t="t" r="r" b="b"/>
            <a:pathLst>
              <a:path w="6136949" h="2175828">
                <a:moveTo>
                  <a:pt x="0" y="0"/>
                </a:moveTo>
                <a:lnTo>
                  <a:pt x="6136950" y="0"/>
                </a:lnTo>
                <a:lnTo>
                  <a:pt x="6136950" y="2175827"/>
                </a:lnTo>
                <a:lnTo>
                  <a:pt x="0" y="2175827"/>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5" name="Freeform 5"/>
          <p:cNvSpPr/>
          <p:nvPr/>
        </p:nvSpPr>
        <p:spPr>
          <a:xfrm>
            <a:off x="16843636" y="6233037"/>
            <a:ext cx="2464636" cy="3347553"/>
          </a:xfrm>
          <a:custGeom>
            <a:avLst/>
            <a:gdLst/>
            <a:ahLst/>
            <a:cxnLst/>
            <a:rect l="l" t="t" r="r" b="b"/>
            <a:pathLst>
              <a:path w="2464636" h="3347553">
                <a:moveTo>
                  <a:pt x="0" y="0"/>
                </a:moveTo>
                <a:lnTo>
                  <a:pt x="2464636" y="0"/>
                </a:lnTo>
                <a:lnTo>
                  <a:pt x="2464636" y="3347552"/>
                </a:lnTo>
                <a:lnTo>
                  <a:pt x="0" y="334755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6" name="Freeform 6"/>
          <p:cNvSpPr/>
          <p:nvPr/>
        </p:nvSpPr>
        <p:spPr>
          <a:xfrm rot="-274627">
            <a:off x="2680137" y="-2924979"/>
            <a:ext cx="4674306" cy="3773189"/>
          </a:xfrm>
          <a:custGeom>
            <a:avLst/>
            <a:gdLst/>
            <a:ahLst/>
            <a:cxnLst/>
            <a:rect l="l" t="t" r="r" b="b"/>
            <a:pathLst>
              <a:path w="4674306" h="3773189">
                <a:moveTo>
                  <a:pt x="0" y="0"/>
                </a:moveTo>
                <a:lnTo>
                  <a:pt x="4674306" y="0"/>
                </a:lnTo>
                <a:lnTo>
                  <a:pt x="4674306" y="3773188"/>
                </a:lnTo>
                <a:lnTo>
                  <a:pt x="0" y="377318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7" name="TextBox 7"/>
          <p:cNvSpPr txBox="1"/>
          <p:nvPr/>
        </p:nvSpPr>
        <p:spPr>
          <a:xfrm>
            <a:off x="1314450" y="2571756"/>
            <a:ext cx="8581296" cy="1044324"/>
          </a:xfrm>
          <a:prstGeom prst="rect">
            <a:avLst/>
          </a:prstGeom>
        </p:spPr>
        <p:txBody>
          <a:bodyPr lIns="0" tIns="0" rIns="0" bIns="0" rtlCol="0" anchor="t">
            <a:spAutoFit/>
          </a:bodyPr>
          <a:lstStyle/>
          <a:p>
            <a:pPr marL="0" lvl="0" indent="0" algn="l">
              <a:lnSpc>
                <a:spcPts val="7992"/>
              </a:lnSpc>
            </a:pPr>
            <a:r>
              <a:rPr lang="en-US" sz="7200" spc="-194">
                <a:solidFill>
                  <a:srgbClr val="FFB9DC"/>
                </a:solidFill>
                <a:latin typeface="Waffle Soft"/>
                <a:ea typeface="Waffle Soft"/>
                <a:cs typeface="Waffle Soft"/>
                <a:sym typeface="Waffle Soft"/>
              </a:rPr>
              <a:t>INTRODUCTION </a:t>
            </a:r>
          </a:p>
        </p:txBody>
      </p:sp>
      <p:sp>
        <p:nvSpPr>
          <p:cNvPr id="8" name="TextBox 8"/>
          <p:cNvSpPr txBox="1"/>
          <p:nvPr/>
        </p:nvSpPr>
        <p:spPr>
          <a:xfrm>
            <a:off x="1205400" y="4034904"/>
            <a:ext cx="11588453" cy="5223396"/>
          </a:xfrm>
          <a:prstGeom prst="rect">
            <a:avLst/>
          </a:prstGeom>
        </p:spPr>
        <p:txBody>
          <a:bodyPr lIns="0" tIns="0" rIns="0" bIns="0" rtlCol="0" anchor="t">
            <a:spAutoFit/>
          </a:bodyPr>
          <a:lstStyle/>
          <a:p>
            <a:pPr algn="l">
              <a:lnSpc>
                <a:spcPts val="3788"/>
              </a:lnSpc>
            </a:pPr>
            <a:r>
              <a:rPr lang="en-US" sz="2805" b="1" spc="168">
                <a:solidFill>
                  <a:srgbClr val="FFFFFF"/>
                </a:solidFill>
                <a:latin typeface="Canva Sans Medium"/>
                <a:ea typeface="Canva Sans Medium"/>
                <a:cs typeface="Canva Sans Medium"/>
                <a:sym typeface="Canva Sans Medium"/>
              </a:rPr>
              <a:t>Welcome, and thank you for taking the time to review our funding proposal. We are excited to present the Cultural Celebration &amp; Community Collaboration, an event designed to bring together students, faculty, and community members in a vibrant and inclusive environment. Our goal is to highlight cultural diversity through performances, interactive activities, and food while fostering community engagement. We are hoping to seek financial support from all institutions included  to ensure the success of this event and would greatly appreciate your consideration.</a:t>
            </a:r>
          </a:p>
          <a:p>
            <a:pPr algn="l">
              <a:lnSpc>
                <a:spcPts val="3788"/>
              </a:lnSpc>
              <a:spcBef>
                <a:spcPct val="0"/>
              </a:spcBef>
            </a:pPr>
            <a:endParaRPr lang="en-US" sz="2805" b="1" spc="168">
              <a:solidFill>
                <a:srgbClr val="FFFFFF"/>
              </a:solidFill>
              <a:latin typeface="Canva Sans Medium"/>
              <a:ea typeface="Canva Sans Medium"/>
              <a:cs typeface="Canva Sans Medium"/>
              <a:sym typeface="Canva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Freeform 3"/>
          <p:cNvSpPr/>
          <p:nvPr/>
        </p:nvSpPr>
        <p:spPr>
          <a:xfrm>
            <a:off x="-900301" y="-868099"/>
            <a:ext cx="3437339" cy="3248286"/>
          </a:xfrm>
          <a:custGeom>
            <a:avLst/>
            <a:gdLst/>
            <a:ahLst/>
            <a:cxnLst/>
            <a:rect l="l" t="t" r="r" b="b"/>
            <a:pathLst>
              <a:path w="3437339" h="3248286">
                <a:moveTo>
                  <a:pt x="0" y="0"/>
                </a:moveTo>
                <a:lnTo>
                  <a:pt x="3437339" y="0"/>
                </a:lnTo>
                <a:lnTo>
                  <a:pt x="3437339" y="3248286"/>
                </a:lnTo>
                <a:lnTo>
                  <a:pt x="0" y="32482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190825" y="8680230"/>
            <a:ext cx="6136949" cy="2175828"/>
          </a:xfrm>
          <a:custGeom>
            <a:avLst/>
            <a:gdLst/>
            <a:ahLst/>
            <a:cxnLst/>
            <a:rect l="l" t="t" r="r" b="b"/>
            <a:pathLst>
              <a:path w="6136949" h="2175828">
                <a:moveTo>
                  <a:pt x="0" y="0"/>
                </a:moveTo>
                <a:lnTo>
                  <a:pt x="6136950" y="0"/>
                </a:lnTo>
                <a:lnTo>
                  <a:pt x="6136950" y="2175827"/>
                </a:lnTo>
                <a:lnTo>
                  <a:pt x="0" y="2175827"/>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5" name="Freeform 5"/>
          <p:cNvSpPr/>
          <p:nvPr/>
        </p:nvSpPr>
        <p:spPr>
          <a:xfrm>
            <a:off x="16843636" y="6233037"/>
            <a:ext cx="2464636" cy="3347553"/>
          </a:xfrm>
          <a:custGeom>
            <a:avLst/>
            <a:gdLst/>
            <a:ahLst/>
            <a:cxnLst/>
            <a:rect l="l" t="t" r="r" b="b"/>
            <a:pathLst>
              <a:path w="2464636" h="3347553">
                <a:moveTo>
                  <a:pt x="0" y="0"/>
                </a:moveTo>
                <a:lnTo>
                  <a:pt x="2464636" y="0"/>
                </a:lnTo>
                <a:lnTo>
                  <a:pt x="2464636" y="3347552"/>
                </a:lnTo>
                <a:lnTo>
                  <a:pt x="0" y="334755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6" name="Freeform 6"/>
          <p:cNvSpPr/>
          <p:nvPr/>
        </p:nvSpPr>
        <p:spPr>
          <a:xfrm rot="-274627">
            <a:off x="2680137" y="-2924979"/>
            <a:ext cx="4674306" cy="3773189"/>
          </a:xfrm>
          <a:custGeom>
            <a:avLst/>
            <a:gdLst/>
            <a:ahLst/>
            <a:cxnLst/>
            <a:rect l="l" t="t" r="r" b="b"/>
            <a:pathLst>
              <a:path w="4674306" h="3773189">
                <a:moveTo>
                  <a:pt x="0" y="0"/>
                </a:moveTo>
                <a:lnTo>
                  <a:pt x="4674306" y="0"/>
                </a:lnTo>
                <a:lnTo>
                  <a:pt x="4674306" y="3773188"/>
                </a:lnTo>
                <a:lnTo>
                  <a:pt x="0" y="377318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7" name="TextBox 7"/>
          <p:cNvSpPr txBox="1"/>
          <p:nvPr/>
        </p:nvSpPr>
        <p:spPr>
          <a:xfrm>
            <a:off x="5017290" y="1335863"/>
            <a:ext cx="8581296" cy="1044324"/>
          </a:xfrm>
          <a:prstGeom prst="rect">
            <a:avLst/>
          </a:prstGeom>
        </p:spPr>
        <p:txBody>
          <a:bodyPr lIns="0" tIns="0" rIns="0" bIns="0" rtlCol="0" anchor="t">
            <a:spAutoFit/>
          </a:bodyPr>
          <a:lstStyle/>
          <a:p>
            <a:pPr marL="0" lvl="0" indent="0" algn="ctr">
              <a:lnSpc>
                <a:spcPts val="7992"/>
              </a:lnSpc>
            </a:pPr>
            <a:r>
              <a:rPr lang="en-US" sz="7200" spc="-194">
                <a:solidFill>
                  <a:srgbClr val="FFB9DC"/>
                </a:solidFill>
                <a:latin typeface="Waffle Soft"/>
                <a:ea typeface="Waffle Soft"/>
                <a:cs typeface="Waffle Soft"/>
                <a:sym typeface="Waffle Soft"/>
              </a:rPr>
              <a:t>AGENDA </a:t>
            </a:r>
          </a:p>
        </p:txBody>
      </p:sp>
      <p:sp>
        <p:nvSpPr>
          <p:cNvPr id="8" name="TextBox 8"/>
          <p:cNvSpPr txBox="1"/>
          <p:nvPr/>
        </p:nvSpPr>
        <p:spPr>
          <a:xfrm>
            <a:off x="818368" y="2342087"/>
            <a:ext cx="14996101" cy="8182112"/>
          </a:xfrm>
          <a:prstGeom prst="rect">
            <a:avLst/>
          </a:prstGeom>
        </p:spPr>
        <p:txBody>
          <a:bodyPr lIns="0" tIns="0" rIns="0" bIns="0" rtlCol="0" anchor="t">
            <a:spAutoFit/>
          </a:bodyPr>
          <a:lstStyle/>
          <a:p>
            <a:pPr algn="ctr">
              <a:lnSpc>
                <a:spcPts val="3155"/>
              </a:lnSpc>
            </a:pPr>
            <a:endParaRPr lang="en-US" sz="2337" b="1" spc="140">
              <a:solidFill>
                <a:srgbClr val="FFFFFF"/>
              </a:solidFill>
              <a:latin typeface="Canva Sans Medium"/>
              <a:ea typeface="Canva Sans Medium"/>
              <a:cs typeface="Canva Sans Medium"/>
              <a:sym typeface="Canva Sans Medium"/>
            </a:endParaRPr>
          </a:p>
          <a:p>
            <a:pPr algn="l">
              <a:lnSpc>
                <a:spcPts val="3155"/>
              </a:lnSpc>
            </a:pPr>
            <a:r>
              <a:rPr lang="en-US" sz="2300" b="1" spc="140">
                <a:solidFill>
                  <a:srgbClr val="FFFFFF"/>
                </a:solidFill>
                <a:latin typeface="Canva Sans Medium"/>
                <a:ea typeface="Canva Sans Medium"/>
                <a:cs typeface="Canva Sans Medium"/>
                <a:sym typeface="Canva Sans Medium"/>
              </a:rPr>
              <a:t>Event Overview</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Date, time, and location</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Expected attendance and logistics</a:t>
            </a:r>
            <a:endParaRPr lang="en-US" sz="2300" b="1" spc="140">
              <a:solidFill>
                <a:srgbClr val="FFFFFF"/>
              </a:solidFill>
              <a:latin typeface="Canva Sans Medium"/>
              <a:ea typeface="Canva Sans Medium"/>
              <a:cs typeface="Canva Sans Medium"/>
            </a:endParaRPr>
          </a:p>
          <a:p>
            <a:pPr algn="l">
              <a:lnSpc>
                <a:spcPts val="3155"/>
              </a:lnSpc>
            </a:pPr>
            <a:r>
              <a:rPr lang="en-US" sz="2300" b="1" spc="140">
                <a:solidFill>
                  <a:srgbClr val="FFFFFF"/>
                </a:solidFill>
                <a:latin typeface="Canva Sans Medium"/>
                <a:ea typeface="Canva Sans Medium"/>
                <a:cs typeface="Canva Sans Medium"/>
                <a:sym typeface="Canva Sans Medium"/>
              </a:rPr>
              <a:t>Why This Event Matters</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Community and cultural impact</a:t>
            </a:r>
            <a:endParaRPr lang="en-US" sz="2300" b="1" spc="140">
              <a:solidFill>
                <a:srgbClr val="FFFFFF"/>
              </a:solidFill>
              <a:latin typeface="Canva Sans Medium"/>
              <a:ea typeface="Canva Sans Medium"/>
              <a:cs typeface="Canva Sans Medium"/>
            </a:endParaRPr>
          </a:p>
          <a:p>
            <a:pPr algn="l">
              <a:lnSpc>
                <a:spcPts val="3155"/>
              </a:lnSpc>
            </a:pPr>
            <a:r>
              <a:rPr lang="en-US" sz="2300" b="1" spc="140">
                <a:solidFill>
                  <a:srgbClr val="FFFFFF"/>
                </a:solidFill>
                <a:latin typeface="Canva Sans Medium"/>
                <a:ea typeface="Canva Sans Medium"/>
                <a:cs typeface="Canva Sans Medium"/>
                <a:sym typeface="Canva Sans Medium"/>
              </a:rPr>
              <a:t>Funding Request &amp; Budget Breakdown</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spc="140">
                <a:solidFill>
                  <a:srgbClr val="FFFFFF"/>
                </a:solidFill>
                <a:latin typeface="Canva Sans"/>
                <a:ea typeface="Canva Sans"/>
                <a:cs typeface="Canva Sans"/>
                <a:sym typeface="Canva Sans"/>
              </a:rPr>
              <a:t>I</a:t>
            </a:r>
            <a:r>
              <a:rPr lang="en-US" sz="2300" b="1" spc="140">
                <a:solidFill>
                  <a:srgbClr val="FFFFFF"/>
                </a:solidFill>
                <a:latin typeface="Canva Sans Medium"/>
                <a:ea typeface="Canva Sans Medium"/>
                <a:cs typeface="Canva Sans Medium"/>
                <a:sym typeface="Canva Sans Medium"/>
              </a:rPr>
              <a:t>temized costs</a:t>
            </a:r>
            <a:endParaRPr lang="en-US" sz="2300" b="1" spc="140">
              <a:solidFill>
                <a:srgbClr val="FFFFFF"/>
              </a:solidFill>
              <a:latin typeface="Canva Sans Medium"/>
              <a:ea typeface="Canva Sans Medium"/>
              <a:cs typeface="Canva Sans Medium"/>
            </a:endParaRPr>
          </a:p>
          <a:p>
            <a:pPr algn="l">
              <a:lnSpc>
                <a:spcPts val="3155"/>
              </a:lnSpc>
            </a:pPr>
            <a:r>
              <a:rPr lang="en-US" sz="2300" b="1" spc="140">
                <a:solidFill>
                  <a:srgbClr val="FFFFFF"/>
                </a:solidFill>
                <a:latin typeface="Canva Sans Medium"/>
                <a:ea typeface="Canva Sans Medium"/>
                <a:cs typeface="Canva Sans Medium"/>
                <a:sym typeface="Canva Sans Medium"/>
              </a:rPr>
              <a:t>Key Event Components</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Club tabling</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Performances</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Activities and entertainment</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Raffle prizes</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Food and beverages</a:t>
            </a:r>
            <a:endParaRPr lang="en-US" sz="2300" b="1" spc="140">
              <a:solidFill>
                <a:srgbClr val="FFFFFF"/>
              </a:solidFill>
              <a:latin typeface="Canva Sans Medium"/>
              <a:ea typeface="Canva Sans Medium"/>
              <a:cs typeface="Canva Sans Medium"/>
            </a:endParaRPr>
          </a:p>
          <a:p>
            <a:pPr marL="1009015" lvl="2" indent="-335915" algn="l">
              <a:lnSpc>
                <a:spcPts val="3155"/>
              </a:lnSpc>
              <a:buFont typeface="Arial"/>
              <a:buChar char="⚬"/>
            </a:pPr>
            <a:r>
              <a:rPr lang="en-US" sz="2300" b="1" spc="140">
                <a:solidFill>
                  <a:srgbClr val="FFFFFF"/>
                </a:solidFill>
                <a:latin typeface="Canva Sans Medium"/>
                <a:ea typeface="Canva Sans Medium"/>
                <a:cs typeface="Canva Sans Medium"/>
                <a:sym typeface="Canva Sans Medium"/>
              </a:rPr>
              <a:t>Marketing and promotion</a:t>
            </a:r>
            <a:endParaRPr lang="en-US" sz="2300" b="1" spc="140">
              <a:solidFill>
                <a:srgbClr val="FFFFFF"/>
              </a:solidFill>
              <a:latin typeface="Canva Sans Medium"/>
              <a:ea typeface="Canva Sans Medium"/>
              <a:cs typeface="Canva Sans Medium"/>
            </a:endParaRPr>
          </a:p>
          <a:p>
            <a:pPr algn="l">
              <a:lnSpc>
                <a:spcPts val="3155"/>
              </a:lnSpc>
            </a:pPr>
            <a:r>
              <a:rPr lang="en-US" sz="2300" spc="140">
                <a:solidFill>
                  <a:srgbClr val="FFFFFF"/>
                </a:solidFill>
                <a:latin typeface="Canva Sans"/>
                <a:ea typeface="Canva Sans"/>
                <a:cs typeface="Canva Sans"/>
                <a:sym typeface="Canva Sans"/>
              </a:rPr>
              <a:t>Contacts </a:t>
            </a:r>
            <a:endParaRPr lang="en-US" sz="2300" spc="140">
              <a:solidFill>
                <a:srgbClr val="FFFFFF"/>
              </a:solidFill>
              <a:latin typeface="Canva Sans"/>
              <a:ea typeface="Canva Sans"/>
              <a:cs typeface="Canva Sans"/>
            </a:endParaRPr>
          </a:p>
          <a:p>
            <a:pPr marL="1009015" lvl="2" indent="-335915" algn="l">
              <a:lnSpc>
                <a:spcPts val="3155"/>
              </a:lnSpc>
              <a:buFont typeface="Arial"/>
              <a:buChar char="⚬"/>
            </a:pPr>
            <a:r>
              <a:rPr lang="en-US" sz="2300" spc="140">
                <a:solidFill>
                  <a:srgbClr val="FFFFFF"/>
                </a:solidFill>
                <a:latin typeface="Canva Sans"/>
                <a:ea typeface="Canva Sans"/>
                <a:cs typeface="Canva Sans"/>
                <a:sym typeface="Canva Sans"/>
              </a:rPr>
              <a:t>Information on who to contact </a:t>
            </a:r>
            <a:endParaRPr lang="en-US" sz="2300" spc="140">
              <a:solidFill>
                <a:srgbClr val="FFFFFF"/>
              </a:solidFill>
              <a:latin typeface="Canva Sans"/>
              <a:ea typeface="Canva Sans"/>
              <a:cs typeface="Canva Sans"/>
            </a:endParaRPr>
          </a:p>
          <a:p>
            <a:pPr algn="l">
              <a:lnSpc>
                <a:spcPts val="3155"/>
              </a:lnSpc>
            </a:pPr>
            <a:r>
              <a:rPr lang="en-US" sz="2300" spc="140">
                <a:solidFill>
                  <a:srgbClr val="FFFFFF"/>
                </a:solidFill>
                <a:latin typeface="Canva Sans"/>
                <a:ea typeface="Canva Sans"/>
                <a:cs typeface="Canva Sans"/>
                <a:sym typeface="Canva Sans"/>
              </a:rPr>
              <a:t>Conclusion &amp; Thank You</a:t>
            </a:r>
            <a:endParaRPr lang="en-US" sz="2300" spc="140">
              <a:solidFill>
                <a:srgbClr val="FFFFFF"/>
              </a:solidFill>
              <a:latin typeface="Canva Sans"/>
              <a:ea typeface="Canva Sans"/>
              <a:cs typeface="Canva Sans"/>
            </a:endParaRPr>
          </a:p>
          <a:p>
            <a:pPr algn="l">
              <a:lnSpc>
                <a:spcPts val="3155"/>
              </a:lnSpc>
              <a:spcBef>
                <a:spcPct val="0"/>
              </a:spcBef>
            </a:pPr>
            <a:endParaRPr lang="en-US" sz="2337" spc="140">
              <a:solidFill>
                <a:srgbClr val="FFFFFF"/>
              </a:solidFill>
              <a:latin typeface="Canva Sans"/>
              <a:ea typeface="Canva Sans"/>
              <a:cs typeface="Canva Sans"/>
              <a:sym typeface="Canva Sans"/>
            </a:endParaRPr>
          </a:p>
          <a:p>
            <a:pPr algn="l">
              <a:lnSpc>
                <a:spcPts val="3155"/>
              </a:lnSpc>
              <a:spcBef>
                <a:spcPct val="0"/>
              </a:spcBef>
            </a:pPr>
            <a:endParaRPr lang="en-US" sz="2337" spc="140">
              <a:solidFill>
                <a:srgbClr val="FFFFFF"/>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TextBox 3"/>
          <p:cNvSpPr txBox="1"/>
          <p:nvPr/>
        </p:nvSpPr>
        <p:spPr>
          <a:xfrm>
            <a:off x="1314450" y="2073401"/>
            <a:ext cx="15215162" cy="1885191"/>
          </a:xfrm>
          <a:prstGeom prst="rect">
            <a:avLst/>
          </a:prstGeom>
        </p:spPr>
        <p:txBody>
          <a:bodyPr lIns="0" tIns="0" rIns="0" bIns="0" rtlCol="0" anchor="t">
            <a:spAutoFit/>
          </a:bodyPr>
          <a:lstStyle/>
          <a:p>
            <a:pPr marL="0" lvl="0" indent="0" algn="l">
              <a:lnSpc>
                <a:spcPts val="7326"/>
              </a:lnSpc>
            </a:pPr>
            <a:r>
              <a:rPr lang="en-US" sz="6600" spc="-178">
                <a:solidFill>
                  <a:srgbClr val="FFB9DC"/>
                </a:solidFill>
                <a:latin typeface="Waffle Soft"/>
                <a:ea typeface="Waffle Soft"/>
                <a:cs typeface="Waffle Soft"/>
                <a:sym typeface="Waffle Soft"/>
              </a:rPr>
              <a:t>EVENT OVERVIEW &amp;WHY IT MATTERS </a:t>
            </a:r>
          </a:p>
        </p:txBody>
      </p:sp>
      <p:sp>
        <p:nvSpPr>
          <p:cNvPr id="4" name="Freeform 4"/>
          <p:cNvSpPr/>
          <p:nvPr/>
        </p:nvSpPr>
        <p:spPr>
          <a:xfrm>
            <a:off x="-900301" y="-868099"/>
            <a:ext cx="3437339" cy="3248286"/>
          </a:xfrm>
          <a:custGeom>
            <a:avLst/>
            <a:gdLst/>
            <a:ahLst/>
            <a:cxnLst/>
            <a:rect l="l" t="t" r="r" b="b"/>
            <a:pathLst>
              <a:path w="3437339" h="3248286">
                <a:moveTo>
                  <a:pt x="0" y="0"/>
                </a:moveTo>
                <a:lnTo>
                  <a:pt x="3437339" y="0"/>
                </a:lnTo>
                <a:lnTo>
                  <a:pt x="3437339" y="3248286"/>
                </a:lnTo>
                <a:lnTo>
                  <a:pt x="0" y="32482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4190825" y="8685314"/>
            <a:ext cx="6136949" cy="2175828"/>
          </a:xfrm>
          <a:custGeom>
            <a:avLst/>
            <a:gdLst/>
            <a:ahLst/>
            <a:cxnLst/>
            <a:rect l="l" t="t" r="r" b="b"/>
            <a:pathLst>
              <a:path w="6136949" h="2175828">
                <a:moveTo>
                  <a:pt x="0" y="0"/>
                </a:moveTo>
                <a:lnTo>
                  <a:pt x="6136950" y="0"/>
                </a:lnTo>
                <a:lnTo>
                  <a:pt x="6136950" y="2175828"/>
                </a:lnTo>
                <a:lnTo>
                  <a:pt x="0" y="2175828"/>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6" name="Freeform 6"/>
          <p:cNvSpPr/>
          <p:nvPr/>
        </p:nvSpPr>
        <p:spPr>
          <a:xfrm>
            <a:off x="16843636" y="6233037"/>
            <a:ext cx="2464636" cy="3347553"/>
          </a:xfrm>
          <a:custGeom>
            <a:avLst/>
            <a:gdLst/>
            <a:ahLst/>
            <a:cxnLst/>
            <a:rect l="l" t="t" r="r" b="b"/>
            <a:pathLst>
              <a:path w="2464636" h="3347553">
                <a:moveTo>
                  <a:pt x="0" y="0"/>
                </a:moveTo>
                <a:lnTo>
                  <a:pt x="2464636" y="0"/>
                </a:lnTo>
                <a:lnTo>
                  <a:pt x="2464636" y="3347552"/>
                </a:lnTo>
                <a:lnTo>
                  <a:pt x="0" y="334755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7" name="Freeform 7"/>
          <p:cNvSpPr/>
          <p:nvPr/>
        </p:nvSpPr>
        <p:spPr>
          <a:xfrm rot="-274627">
            <a:off x="2680137" y="-2924979"/>
            <a:ext cx="4674306" cy="3773189"/>
          </a:xfrm>
          <a:custGeom>
            <a:avLst/>
            <a:gdLst/>
            <a:ahLst/>
            <a:cxnLst/>
            <a:rect l="l" t="t" r="r" b="b"/>
            <a:pathLst>
              <a:path w="4674306" h="3773189">
                <a:moveTo>
                  <a:pt x="0" y="0"/>
                </a:moveTo>
                <a:lnTo>
                  <a:pt x="4674306" y="0"/>
                </a:lnTo>
                <a:lnTo>
                  <a:pt x="4674306" y="3773188"/>
                </a:lnTo>
                <a:lnTo>
                  <a:pt x="0" y="377318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8" name="TextBox 8"/>
          <p:cNvSpPr txBox="1"/>
          <p:nvPr/>
        </p:nvSpPr>
        <p:spPr>
          <a:xfrm>
            <a:off x="969393" y="4664919"/>
            <a:ext cx="15378113" cy="4860484"/>
          </a:xfrm>
          <a:prstGeom prst="rect">
            <a:avLst/>
          </a:prstGeom>
        </p:spPr>
        <p:txBody>
          <a:bodyPr lIns="0" tIns="0" rIns="0" bIns="0" rtlCol="0" anchor="t">
            <a:spAutoFit/>
          </a:bodyPr>
          <a:lstStyle/>
          <a:p>
            <a:pPr marL="620125" lvl="1" indent="-310063" algn="l">
              <a:lnSpc>
                <a:spcPts val="3877"/>
              </a:lnSpc>
              <a:buFont typeface="Arial"/>
              <a:buChar char="•"/>
            </a:pPr>
            <a:r>
              <a:rPr lang="en-US" sz="2872" b="1" spc="172">
                <a:solidFill>
                  <a:srgbClr val="FFFFFF"/>
                </a:solidFill>
                <a:latin typeface="Canva Sans Medium"/>
                <a:ea typeface="Canva Sans Medium"/>
                <a:cs typeface="Canva Sans Medium"/>
                <a:sym typeface="Canva Sans Medium"/>
              </a:rPr>
              <a:t>Event Name: Multicultural Celebration</a:t>
            </a:r>
          </a:p>
          <a:p>
            <a:pPr marL="620125" lvl="1" indent="-310063" algn="l">
              <a:lnSpc>
                <a:spcPts val="3877"/>
              </a:lnSpc>
              <a:buFont typeface="Arial"/>
              <a:buChar char="•"/>
            </a:pPr>
            <a:r>
              <a:rPr lang="en-US" sz="2872" b="1" spc="172">
                <a:solidFill>
                  <a:srgbClr val="FFFFFF"/>
                </a:solidFill>
                <a:latin typeface="Canva Sans Medium"/>
                <a:ea typeface="Canva Sans Medium"/>
                <a:cs typeface="Canva Sans Medium"/>
                <a:sym typeface="Canva Sans Medium"/>
              </a:rPr>
              <a:t>Date &amp; Time: April 29th, 12 – 4 PM</a:t>
            </a:r>
          </a:p>
          <a:p>
            <a:pPr marL="620125" lvl="1" indent="-310063" algn="l">
              <a:lnSpc>
                <a:spcPts val="3877"/>
              </a:lnSpc>
              <a:buFont typeface="Arial"/>
              <a:buChar char="•"/>
            </a:pPr>
            <a:r>
              <a:rPr lang="en-US" sz="2872" b="1" spc="172">
                <a:solidFill>
                  <a:srgbClr val="FFFFFF"/>
                </a:solidFill>
                <a:latin typeface="Canva Sans Medium"/>
                <a:ea typeface="Canva Sans Medium"/>
                <a:cs typeface="Canva Sans Medium"/>
                <a:sym typeface="Canva Sans Medium"/>
              </a:rPr>
              <a:t>Location: Tivoli Commons (Outdoor Event)</a:t>
            </a:r>
          </a:p>
          <a:p>
            <a:pPr marL="620125" lvl="1" indent="-310063" algn="l">
              <a:lnSpc>
                <a:spcPts val="3877"/>
              </a:lnSpc>
              <a:buFont typeface="Arial"/>
              <a:buChar char="•"/>
            </a:pPr>
            <a:r>
              <a:rPr lang="en-US" sz="2872" b="1" spc="172">
                <a:solidFill>
                  <a:srgbClr val="FFFFFF"/>
                </a:solidFill>
                <a:latin typeface="Canva Sans Medium"/>
                <a:ea typeface="Canva Sans Medium"/>
                <a:cs typeface="Canva Sans Medium"/>
                <a:sym typeface="Canva Sans Medium"/>
              </a:rPr>
              <a:t>Teardown Time: 5 – 6 PM</a:t>
            </a:r>
          </a:p>
          <a:p>
            <a:pPr marL="620125" lvl="1" indent="-310063" algn="l">
              <a:lnSpc>
                <a:spcPts val="3877"/>
              </a:lnSpc>
              <a:buFont typeface="Arial"/>
              <a:buChar char="•"/>
            </a:pPr>
            <a:r>
              <a:rPr lang="en-US" sz="2872" b="1" spc="172">
                <a:solidFill>
                  <a:srgbClr val="FFFFFF"/>
                </a:solidFill>
                <a:latin typeface="Canva Sans Medium"/>
                <a:ea typeface="Canva Sans Medium"/>
                <a:cs typeface="Canva Sans Medium"/>
                <a:sym typeface="Canva Sans Medium"/>
              </a:rPr>
              <a:t>Anticipated Peak Traffic: 1 – 3 PM</a:t>
            </a:r>
          </a:p>
          <a:p>
            <a:pPr algn="l">
              <a:lnSpc>
                <a:spcPts val="3877"/>
              </a:lnSpc>
            </a:pPr>
            <a:endParaRPr lang="en-US" sz="2872" b="1" spc="172">
              <a:solidFill>
                <a:srgbClr val="FFFFFF"/>
              </a:solidFill>
              <a:latin typeface="Canva Sans Medium"/>
              <a:ea typeface="Canva Sans Medium"/>
              <a:cs typeface="Canva Sans Medium"/>
              <a:sym typeface="Canva Sans Medium"/>
            </a:endParaRPr>
          </a:p>
          <a:p>
            <a:pPr marL="620125" lvl="1" indent="-310063" algn="l">
              <a:lnSpc>
                <a:spcPts val="3877"/>
              </a:lnSpc>
              <a:buFont typeface="Arial"/>
              <a:buChar char="•"/>
            </a:pPr>
            <a:r>
              <a:rPr lang="en-US" sz="2872" b="1" spc="172">
                <a:solidFill>
                  <a:srgbClr val="FFFFFF"/>
                </a:solidFill>
                <a:latin typeface="Canva Sans Medium"/>
                <a:ea typeface="Canva Sans Medium"/>
                <a:cs typeface="Canva Sans Medium"/>
                <a:sym typeface="Canva Sans Medium"/>
              </a:rPr>
              <a:t>Promotes cultural awareness and community engagement</a:t>
            </a:r>
          </a:p>
          <a:p>
            <a:pPr marL="620125" lvl="1" indent="-310063" algn="l">
              <a:lnSpc>
                <a:spcPts val="3877"/>
              </a:lnSpc>
              <a:buFont typeface="Arial"/>
              <a:buChar char="•"/>
            </a:pPr>
            <a:r>
              <a:rPr lang="en-US" sz="2872" b="1" spc="172">
                <a:solidFill>
                  <a:srgbClr val="FFFFFF"/>
                </a:solidFill>
                <a:latin typeface="Canva Sans Medium"/>
                <a:ea typeface="Canva Sans Medium"/>
                <a:cs typeface="Canva Sans Medium"/>
                <a:sym typeface="Canva Sans Medium"/>
              </a:rPr>
              <a:t>Provides networking opportunities for students and organizations</a:t>
            </a:r>
          </a:p>
          <a:p>
            <a:pPr marL="620125" lvl="1" indent="-310063" algn="l">
              <a:lnSpc>
                <a:spcPts val="3877"/>
              </a:lnSpc>
              <a:buFont typeface="Arial"/>
              <a:buChar char="•"/>
            </a:pPr>
            <a:r>
              <a:rPr lang="en-US" sz="2872" b="1" spc="172">
                <a:solidFill>
                  <a:srgbClr val="FFFFFF"/>
                </a:solidFill>
                <a:latin typeface="Canva Sans Medium"/>
                <a:ea typeface="Canva Sans Medium"/>
                <a:cs typeface="Canva Sans Medium"/>
                <a:sym typeface="Canva Sans Medium"/>
              </a:rPr>
              <a:t>Supports student clubs and local performers</a:t>
            </a:r>
          </a:p>
          <a:p>
            <a:pPr marL="620125" lvl="1" indent="-310063" algn="l">
              <a:lnSpc>
                <a:spcPts val="3877"/>
              </a:lnSpc>
              <a:spcBef>
                <a:spcPct val="0"/>
              </a:spcBef>
              <a:buFont typeface="Arial"/>
              <a:buChar char="•"/>
            </a:pPr>
            <a:r>
              <a:rPr lang="en-US" sz="2872" b="1" spc="172">
                <a:solidFill>
                  <a:srgbClr val="FFFFFF"/>
                </a:solidFill>
                <a:latin typeface="Canva Sans Medium"/>
                <a:ea typeface="Canva Sans Medium"/>
                <a:cs typeface="Canva Sans Medium"/>
                <a:sym typeface="Canva Sans Medium"/>
              </a:rPr>
              <a:t>Encourages student participation through activities and entertainment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1219200" y="1997878"/>
            <a:ext cx="4967862" cy="2879674"/>
            <a:chOff x="0" y="0"/>
            <a:chExt cx="1334927" cy="773805"/>
          </a:xfrm>
        </p:grpSpPr>
        <p:sp>
          <p:nvSpPr>
            <p:cNvPr id="4" name="Freeform 4"/>
            <p:cNvSpPr/>
            <p:nvPr/>
          </p:nvSpPr>
          <p:spPr>
            <a:xfrm>
              <a:off x="0" y="0"/>
              <a:ext cx="1334927" cy="773805"/>
            </a:xfrm>
            <a:custGeom>
              <a:avLst/>
              <a:gdLst/>
              <a:ahLst/>
              <a:cxnLst/>
              <a:rect l="l" t="t" r="r" b="b"/>
              <a:pathLst>
                <a:path w="1334927" h="773805">
                  <a:moveTo>
                    <a:pt x="29610" y="0"/>
                  </a:moveTo>
                  <a:lnTo>
                    <a:pt x="1305317" y="0"/>
                  </a:lnTo>
                  <a:cubicBezTo>
                    <a:pt x="1321670" y="0"/>
                    <a:pt x="1334927" y="13257"/>
                    <a:pt x="1334927" y="29610"/>
                  </a:cubicBezTo>
                  <a:lnTo>
                    <a:pt x="1334927" y="744195"/>
                  </a:lnTo>
                  <a:cubicBezTo>
                    <a:pt x="1334927" y="752048"/>
                    <a:pt x="1331807" y="759579"/>
                    <a:pt x="1326255" y="765132"/>
                  </a:cubicBezTo>
                  <a:cubicBezTo>
                    <a:pt x="1320702" y="770685"/>
                    <a:pt x="1313170" y="773805"/>
                    <a:pt x="1305317" y="773805"/>
                  </a:cubicBezTo>
                  <a:lnTo>
                    <a:pt x="29610" y="773805"/>
                  </a:lnTo>
                  <a:cubicBezTo>
                    <a:pt x="13257" y="773805"/>
                    <a:pt x="0" y="760548"/>
                    <a:pt x="0" y="744195"/>
                  </a:cubicBezTo>
                  <a:lnTo>
                    <a:pt x="0" y="29610"/>
                  </a:lnTo>
                  <a:cubicBezTo>
                    <a:pt x="0" y="13257"/>
                    <a:pt x="13257" y="0"/>
                    <a:pt x="29610" y="0"/>
                  </a:cubicBezTo>
                  <a:close/>
                </a:path>
              </a:pathLst>
            </a:custGeom>
            <a:solidFill>
              <a:srgbClr val="000000">
                <a:alpha val="0"/>
              </a:srgbClr>
            </a:solidFill>
            <a:ln w="28575" cap="sq">
              <a:solidFill>
                <a:srgbClr val="FDED8F"/>
              </a:solidFill>
              <a:prstDash val="solid"/>
              <a:miter/>
            </a:ln>
          </p:spPr>
          <p:txBody>
            <a:bodyPr/>
            <a:lstStyle/>
            <a:p>
              <a:endParaRPr lang="en-US"/>
            </a:p>
          </p:txBody>
        </p:sp>
        <p:sp>
          <p:nvSpPr>
            <p:cNvPr id="5" name="TextBox 5"/>
            <p:cNvSpPr txBox="1"/>
            <p:nvPr/>
          </p:nvSpPr>
          <p:spPr>
            <a:xfrm>
              <a:off x="0" y="38100"/>
              <a:ext cx="1334927" cy="735705"/>
            </a:xfrm>
            <a:prstGeom prst="rect">
              <a:avLst/>
            </a:prstGeom>
          </p:spPr>
          <p:txBody>
            <a:bodyPr lIns="50800" tIns="50800" rIns="50800" bIns="50800" rtlCol="0" anchor="ctr"/>
            <a:lstStyle/>
            <a:p>
              <a:pPr algn="ctr">
                <a:lnSpc>
                  <a:spcPts val="2688"/>
                </a:lnSpc>
              </a:pPr>
              <a:endParaRPr/>
            </a:p>
          </p:txBody>
        </p:sp>
      </p:grpSp>
      <p:sp>
        <p:nvSpPr>
          <p:cNvPr id="6" name="TextBox 6"/>
          <p:cNvSpPr txBox="1"/>
          <p:nvPr/>
        </p:nvSpPr>
        <p:spPr>
          <a:xfrm>
            <a:off x="6560845" y="3861436"/>
            <a:ext cx="5166310" cy="2629279"/>
          </a:xfrm>
          <a:prstGeom prst="rect">
            <a:avLst/>
          </a:prstGeom>
        </p:spPr>
        <p:txBody>
          <a:bodyPr lIns="0" tIns="0" rIns="0" bIns="0" rtlCol="0" anchor="t">
            <a:spAutoFit/>
          </a:bodyPr>
          <a:lstStyle/>
          <a:p>
            <a:pPr marL="0" lvl="0" indent="0" algn="ctr">
              <a:lnSpc>
                <a:spcPts val="10151"/>
              </a:lnSpc>
            </a:pPr>
            <a:r>
              <a:rPr lang="en-US" sz="8800" spc="-253">
                <a:solidFill>
                  <a:srgbClr val="FDED8F"/>
                </a:solidFill>
                <a:latin typeface="Waffle Soft"/>
                <a:ea typeface="Waffle Soft"/>
                <a:cs typeface="Waffle Soft"/>
                <a:sym typeface="Waffle Soft"/>
              </a:rPr>
              <a:t>FUNDS &amp;</a:t>
            </a:r>
            <a:endParaRPr lang="en-US" sz="8800" spc="-253">
              <a:solidFill>
                <a:srgbClr val="FDED8F"/>
              </a:solidFill>
              <a:latin typeface="Waffle Soft"/>
              <a:ea typeface="Waffle Soft"/>
              <a:cs typeface="Waffle Soft"/>
            </a:endParaRPr>
          </a:p>
          <a:p>
            <a:pPr marL="0" lvl="0" indent="0" algn="ctr">
              <a:lnSpc>
                <a:spcPts val="10151"/>
              </a:lnSpc>
            </a:pPr>
            <a:r>
              <a:rPr lang="en-US" sz="8800" u="none" strike="noStrike" spc="-253">
                <a:solidFill>
                  <a:srgbClr val="FDED8F"/>
                </a:solidFill>
                <a:latin typeface="Waffle Soft"/>
                <a:ea typeface="Waffle Soft"/>
                <a:cs typeface="Waffle Soft"/>
                <a:sym typeface="Waffle Soft"/>
              </a:rPr>
              <a:t>BUDGET</a:t>
            </a:r>
            <a:endParaRPr lang="en-US" sz="8800" u="none" strike="noStrike" spc="-253">
              <a:solidFill>
                <a:srgbClr val="FDED8F"/>
              </a:solidFill>
              <a:latin typeface="Waffle Soft"/>
              <a:ea typeface="Waffle Soft"/>
              <a:cs typeface="Waffle Soft"/>
            </a:endParaRPr>
          </a:p>
        </p:txBody>
      </p:sp>
      <p:sp>
        <p:nvSpPr>
          <p:cNvPr id="7" name="Freeform 7"/>
          <p:cNvSpPr/>
          <p:nvPr/>
        </p:nvSpPr>
        <p:spPr>
          <a:xfrm>
            <a:off x="-2740527" y="7307573"/>
            <a:ext cx="4770783" cy="4114800"/>
          </a:xfrm>
          <a:custGeom>
            <a:avLst/>
            <a:gdLst/>
            <a:ahLst/>
            <a:cxnLst/>
            <a:rect l="l" t="t" r="r" b="b"/>
            <a:pathLst>
              <a:path w="4770783" h="4114800">
                <a:moveTo>
                  <a:pt x="0" y="0"/>
                </a:moveTo>
                <a:lnTo>
                  <a:pt x="4770782" y="0"/>
                </a:lnTo>
                <a:lnTo>
                  <a:pt x="47707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978776" y="-809107"/>
            <a:ext cx="4009031" cy="3788534"/>
          </a:xfrm>
          <a:custGeom>
            <a:avLst/>
            <a:gdLst/>
            <a:ahLst/>
            <a:cxnLst/>
            <a:rect l="l" t="t" r="r" b="b"/>
            <a:pathLst>
              <a:path w="4009031" h="3788534">
                <a:moveTo>
                  <a:pt x="0" y="0"/>
                </a:moveTo>
                <a:lnTo>
                  <a:pt x="4009031" y="0"/>
                </a:lnTo>
                <a:lnTo>
                  <a:pt x="4009031" y="3788534"/>
                </a:lnTo>
                <a:lnTo>
                  <a:pt x="0" y="37885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26764" y="8842926"/>
            <a:ext cx="6322473" cy="2241604"/>
          </a:xfrm>
          <a:custGeom>
            <a:avLst/>
            <a:gdLst/>
            <a:ahLst/>
            <a:cxnLst/>
            <a:rect l="l" t="t" r="r" b="b"/>
            <a:pathLst>
              <a:path w="6322473" h="2241604">
                <a:moveTo>
                  <a:pt x="0" y="0"/>
                </a:moveTo>
                <a:lnTo>
                  <a:pt x="6322472" y="0"/>
                </a:lnTo>
                <a:lnTo>
                  <a:pt x="6322472" y="2241604"/>
                </a:lnTo>
                <a:lnTo>
                  <a:pt x="0" y="2241604"/>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0" name="Freeform 10"/>
          <p:cNvSpPr/>
          <p:nvPr/>
        </p:nvSpPr>
        <p:spPr>
          <a:xfrm>
            <a:off x="15062263" y="-2482284"/>
            <a:ext cx="4394075" cy="3767919"/>
          </a:xfrm>
          <a:custGeom>
            <a:avLst/>
            <a:gdLst/>
            <a:ahLst/>
            <a:cxnLst/>
            <a:rect l="l" t="t" r="r" b="b"/>
            <a:pathLst>
              <a:path w="4394075" h="3767919">
                <a:moveTo>
                  <a:pt x="0" y="0"/>
                </a:moveTo>
                <a:lnTo>
                  <a:pt x="4394074" y="0"/>
                </a:lnTo>
                <a:lnTo>
                  <a:pt x="4394074" y="3767919"/>
                </a:lnTo>
                <a:lnTo>
                  <a:pt x="0" y="37679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7144847" y="5314458"/>
            <a:ext cx="2903654" cy="3943842"/>
          </a:xfrm>
          <a:custGeom>
            <a:avLst/>
            <a:gdLst/>
            <a:ahLst/>
            <a:cxnLst/>
            <a:rect l="l" t="t" r="r" b="b"/>
            <a:pathLst>
              <a:path w="2903654" h="3943842">
                <a:moveTo>
                  <a:pt x="0" y="0"/>
                </a:moveTo>
                <a:lnTo>
                  <a:pt x="2903654" y="0"/>
                </a:lnTo>
                <a:lnTo>
                  <a:pt x="2903654" y="3943842"/>
                </a:lnTo>
                <a:lnTo>
                  <a:pt x="0" y="3943842"/>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2" name="Freeform 12"/>
          <p:cNvSpPr/>
          <p:nvPr/>
        </p:nvSpPr>
        <p:spPr>
          <a:xfrm rot="4194280">
            <a:off x="-2105534" y="3968321"/>
            <a:ext cx="3748822" cy="2350358"/>
          </a:xfrm>
          <a:custGeom>
            <a:avLst/>
            <a:gdLst/>
            <a:ahLst/>
            <a:cxnLst/>
            <a:rect l="l" t="t" r="r" b="b"/>
            <a:pathLst>
              <a:path w="3748822" h="2350358">
                <a:moveTo>
                  <a:pt x="0" y="0"/>
                </a:moveTo>
                <a:lnTo>
                  <a:pt x="3748822" y="0"/>
                </a:lnTo>
                <a:lnTo>
                  <a:pt x="3748822" y="2350358"/>
                </a:lnTo>
                <a:lnTo>
                  <a:pt x="0" y="2350358"/>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3" name="Freeform 13"/>
          <p:cNvSpPr/>
          <p:nvPr/>
        </p:nvSpPr>
        <p:spPr>
          <a:xfrm>
            <a:off x="17595000" y="1502312"/>
            <a:ext cx="5097501" cy="4114800"/>
          </a:xfrm>
          <a:custGeom>
            <a:avLst/>
            <a:gdLst/>
            <a:ahLst/>
            <a:cxnLst/>
            <a:rect l="l" t="t" r="r" b="b"/>
            <a:pathLst>
              <a:path w="5097501" h="4114800">
                <a:moveTo>
                  <a:pt x="0" y="0"/>
                </a:moveTo>
                <a:lnTo>
                  <a:pt x="5097502" y="0"/>
                </a:lnTo>
                <a:lnTo>
                  <a:pt x="5097502"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4" name="TextBox 14"/>
          <p:cNvSpPr txBox="1"/>
          <p:nvPr/>
        </p:nvSpPr>
        <p:spPr>
          <a:xfrm>
            <a:off x="1588579" y="2469854"/>
            <a:ext cx="4229105" cy="383188"/>
          </a:xfrm>
          <a:prstGeom prst="rect">
            <a:avLst/>
          </a:prstGeom>
        </p:spPr>
        <p:txBody>
          <a:bodyPr lIns="0" tIns="0" rIns="0" bIns="0" rtlCol="0" anchor="t">
            <a:spAutoFit/>
          </a:bodyPr>
          <a:lstStyle/>
          <a:p>
            <a:pPr marL="0" lvl="0" indent="0" algn="ctr">
              <a:lnSpc>
                <a:spcPts val="2987"/>
              </a:lnSpc>
            </a:pPr>
            <a:r>
              <a:rPr lang="en-US" sz="2691" spc="-72">
                <a:solidFill>
                  <a:srgbClr val="FDED8F"/>
                </a:solidFill>
                <a:latin typeface="Waffle Soft"/>
                <a:ea typeface="Waffle Soft"/>
                <a:cs typeface="Waffle Soft"/>
                <a:sym typeface="Waffle Soft"/>
              </a:rPr>
              <a:t>DRAGON &amp; LION DANCE</a:t>
            </a:r>
          </a:p>
        </p:txBody>
      </p:sp>
      <p:sp>
        <p:nvSpPr>
          <p:cNvPr id="15" name="TextBox 15"/>
          <p:cNvSpPr txBox="1"/>
          <p:nvPr/>
        </p:nvSpPr>
        <p:spPr>
          <a:xfrm>
            <a:off x="1588579" y="3063553"/>
            <a:ext cx="4229105" cy="657397"/>
          </a:xfrm>
          <a:prstGeom prst="rect">
            <a:avLst/>
          </a:prstGeom>
        </p:spPr>
        <p:txBody>
          <a:bodyPr lIns="0" tIns="0" rIns="0" bIns="0" rtlCol="0" anchor="t">
            <a:spAutoFit/>
          </a:bodyPr>
          <a:lstStyle/>
          <a:p>
            <a:pPr marL="0" lvl="0" indent="0" algn="ctr">
              <a:lnSpc>
                <a:spcPts val="2687"/>
              </a:lnSpc>
              <a:spcBef>
                <a:spcPct val="0"/>
              </a:spcBef>
            </a:pPr>
            <a:r>
              <a:rPr lang="en-US" sz="1990" b="1" spc="119">
                <a:solidFill>
                  <a:srgbClr val="FDED8F"/>
                </a:solidFill>
                <a:latin typeface="Canva Sans Medium"/>
                <a:ea typeface="Canva Sans Medium"/>
                <a:cs typeface="Canva Sans Medium"/>
                <a:sym typeface="Canva Sans Medium"/>
              </a:rPr>
              <a:t>So as far as the cost it’s going to be $600 </a:t>
            </a:r>
          </a:p>
        </p:txBody>
      </p:sp>
      <p:grpSp>
        <p:nvGrpSpPr>
          <p:cNvPr id="16" name="Group 16"/>
          <p:cNvGrpSpPr/>
          <p:nvPr/>
        </p:nvGrpSpPr>
        <p:grpSpPr>
          <a:xfrm>
            <a:off x="1219200" y="5409448"/>
            <a:ext cx="4967862" cy="2879674"/>
            <a:chOff x="0" y="0"/>
            <a:chExt cx="1334927" cy="773805"/>
          </a:xfrm>
        </p:grpSpPr>
        <p:sp>
          <p:nvSpPr>
            <p:cNvPr id="17" name="Freeform 17"/>
            <p:cNvSpPr/>
            <p:nvPr/>
          </p:nvSpPr>
          <p:spPr>
            <a:xfrm>
              <a:off x="0" y="0"/>
              <a:ext cx="1334927" cy="773805"/>
            </a:xfrm>
            <a:custGeom>
              <a:avLst/>
              <a:gdLst/>
              <a:ahLst/>
              <a:cxnLst/>
              <a:rect l="l" t="t" r="r" b="b"/>
              <a:pathLst>
                <a:path w="1334927" h="773805">
                  <a:moveTo>
                    <a:pt x="29610" y="0"/>
                  </a:moveTo>
                  <a:lnTo>
                    <a:pt x="1305317" y="0"/>
                  </a:lnTo>
                  <a:cubicBezTo>
                    <a:pt x="1321670" y="0"/>
                    <a:pt x="1334927" y="13257"/>
                    <a:pt x="1334927" y="29610"/>
                  </a:cubicBezTo>
                  <a:lnTo>
                    <a:pt x="1334927" y="744195"/>
                  </a:lnTo>
                  <a:cubicBezTo>
                    <a:pt x="1334927" y="752048"/>
                    <a:pt x="1331807" y="759579"/>
                    <a:pt x="1326255" y="765132"/>
                  </a:cubicBezTo>
                  <a:cubicBezTo>
                    <a:pt x="1320702" y="770685"/>
                    <a:pt x="1313170" y="773805"/>
                    <a:pt x="1305317" y="773805"/>
                  </a:cubicBezTo>
                  <a:lnTo>
                    <a:pt x="29610" y="773805"/>
                  </a:lnTo>
                  <a:cubicBezTo>
                    <a:pt x="13257" y="773805"/>
                    <a:pt x="0" y="760548"/>
                    <a:pt x="0" y="744195"/>
                  </a:cubicBezTo>
                  <a:lnTo>
                    <a:pt x="0" y="29610"/>
                  </a:lnTo>
                  <a:cubicBezTo>
                    <a:pt x="0" y="13257"/>
                    <a:pt x="13257" y="0"/>
                    <a:pt x="29610" y="0"/>
                  </a:cubicBezTo>
                  <a:close/>
                </a:path>
              </a:pathLst>
            </a:custGeom>
            <a:solidFill>
              <a:srgbClr val="000000">
                <a:alpha val="0"/>
              </a:srgbClr>
            </a:solidFill>
            <a:ln w="28575" cap="sq">
              <a:solidFill>
                <a:srgbClr val="FFB9DC"/>
              </a:solidFill>
              <a:prstDash val="solid"/>
              <a:miter/>
            </a:ln>
          </p:spPr>
          <p:txBody>
            <a:bodyPr/>
            <a:lstStyle/>
            <a:p>
              <a:endParaRPr lang="en-US"/>
            </a:p>
          </p:txBody>
        </p:sp>
        <p:sp>
          <p:nvSpPr>
            <p:cNvPr id="18" name="TextBox 18"/>
            <p:cNvSpPr txBox="1"/>
            <p:nvPr/>
          </p:nvSpPr>
          <p:spPr>
            <a:xfrm>
              <a:off x="0" y="38100"/>
              <a:ext cx="1334927" cy="735705"/>
            </a:xfrm>
            <a:prstGeom prst="rect">
              <a:avLst/>
            </a:prstGeom>
          </p:spPr>
          <p:txBody>
            <a:bodyPr lIns="50800" tIns="50800" rIns="50800" bIns="50800" rtlCol="0" anchor="ctr"/>
            <a:lstStyle/>
            <a:p>
              <a:pPr algn="ctr">
                <a:lnSpc>
                  <a:spcPts val="2688"/>
                </a:lnSpc>
              </a:pPr>
              <a:endParaRPr/>
            </a:p>
          </p:txBody>
        </p:sp>
      </p:grpSp>
      <p:sp>
        <p:nvSpPr>
          <p:cNvPr id="19" name="TextBox 19"/>
          <p:cNvSpPr txBox="1"/>
          <p:nvPr/>
        </p:nvSpPr>
        <p:spPr>
          <a:xfrm>
            <a:off x="1588579" y="5881423"/>
            <a:ext cx="4229105" cy="494173"/>
          </a:xfrm>
          <a:prstGeom prst="rect">
            <a:avLst/>
          </a:prstGeom>
        </p:spPr>
        <p:txBody>
          <a:bodyPr lIns="0" tIns="0" rIns="0" bIns="0" rtlCol="0" anchor="t">
            <a:spAutoFit/>
          </a:bodyPr>
          <a:lstStyle/>
          <a:p>
            <a:pPr marL="0" lvl="0" indent="0" algn="ctr">
              <a:lnSpc>
                <a:spcPts val="3764"/>
              </a:lnSpc>
              <a:spcBef>
                <a:spcPct val="0"/>
              </a:spcBef>
            </a:pPr>
            <a:r>
              <a:rPr lang="en-US" sz="3391" spc="-91">
                <a:solidFill>
                  <a:srgbClr val="FFB9DC"/>
                </a:solidFill>
                <a:latin typeface="Waffle Soft"/>
                <a:ea typeface="Waffle Soft"/>
                <a:cs typeface="Waffle Soft"/>
                <a:sym typeface="Waffle Soft"/>
              </a:rPr>
              <a:t>PHOTOBOOTH</a:t>
            </a:r>
          </a:p>
        </p:txBody>
      </p:sp>
      <p:sp>
        <p:nvSpPr>
          <p:cNvPr id="20" name="TextBox 20"/>
          <p:cNvSpPr txBox="1"/>
          <p:nvPr/>
        </p:nvSpPr>
        <p:spPr>
          <a:xfrm>
            <a:off x="1588579" y="6484647"/>
            <a:ext cx="4229105" cy="533865"/>
          </a:xfrm>
          <a:prstGeom prst="rect">
            <a:avLst/>
          </a:prstGeom>
        </p:spPr>
        <p:txBody>
          <a:bodyPr lIns="0" tIns="0" rIns="0" bIns="0" rtlCol="0" anchor="t">
            <a:spAutoFit/>
          </a:bodyPr>
          <a:lstStyle/>
          <a:p>
            <a:pPr marL="0" lvl="0" indent="0" algn="ctr">
              <a:lnSpc>
                <a:spcPts val="2147"/>
              </a:lnSpc>
              <a:spcBef>
                <a:spcPct val="0"/>
              </a:spcBef>
            </a:pPr>
            <a:r>
              <a:rPr lang="en-US" sz="1590" spc="95">
                <a:solidFill>
                  <a:srgbClr val="FFB9DC"/>
                </a:solidFill>
                <a:latin typeface="Canva Sans"/>
                <a:ea typeface="Canva Sans"/>
                <a:cs typeface="Canva Sans"/>
                <a:sym typeface="Canva Sans"/>
              </a:rPr>
              <a:t>The Photo Booth will be around $650 for 3 hours and unlimited prints. </a:t>
            </a:r>
          </a:p>
        </p:txBody>
      </p:sp>
      <p:grpSp>
        <p:nvGrpSpPr>
          <p:cNvPr id="21" name="Group 21"/>
          <p:cNvGrpSpPr/>
          <p:nvPr/>
        </p:nvGrpSpPr>
        <p:grpSpPr>
          <a:xfrm>
            <a:off x="12100938" y="1997878"/>
            <a:ext cx="4967862" cy="2879674"/>
            <a:chOff x="0" y="0"/>
            <a:chExt cx="1334927" cy="773805"/>
          </a:xfrm>
        </p:grpSpPr>
        <p:sp>
          <p:nvSpPr>
            <p:cNvPr id="22" name="Freeform 22"/>
            <p:cNvSpPr/>
            <p:nvPr/>
          </p:nvSpPr>
          <p:spPr>
            <a:xfrm>
              <a:off x="0" y="0"/>
              <a:ext cx="1334927" cy="773805"/>
            </a:xfrm>
            <a:custGeom>
              <a:avLst/>
              <a:gdLst/>
              <a:ahLst/>
              <a:cxnLst/>
              <a:rect l="l" t="t" r="r" b="b"/>
              <a:pathLst>
                <a:path w="1334927" h="773805">
                  <a:moveTo>
                    <a:pt x="29610" y="0"/>
                  </a:moveTo>
                  <a:lnTo>
                    <a:pt x="1305317" y="0"/>
                  </a:lnTo>
                  <a:cubicBezTo>
                    <a:pt x="1321670" y="0"/>
                    <a:pt x="1334927" y="13257"/>
                    <a:pt x="1334927" y="29610"/>
                  </a:cubicBezTo>
                  <a:lnTo>
                    <a:pt x="1334927" y="744195"/>
                  </a:lnTo>
                  <a:cubicBezTo>
                    <a:pt x="1334927" y="752048"/>
                    <a:pt x="1331807" y="759579"/>
                    <a:pt x="1326255" y="765132"/>
                  </a:cubicBezTo>
                  <a:cubicBezTo>
                    <a:pt x="1320702" y="770685"/>
                    <a:pt x="1313170" y="773805"/>
                    <a:pt x="1305317" y="773805"/>
                  </a:cubicBezTo>
                  <a:lnTo>
                    <a:pt x="29610" y="773805"/>
                  </a:lnTo>
                  <a:cubicBezTo>
                    <a:pt x="13257" y="773805"/>
                    <a:pt x="0" y="760548"/>
                    <a:pt x="0" y="744195"/>
                  </a:cubicBezTo>
                  <a:lnTo>
                    <a:pt x="0" y="29610"/>
                  </a:lnTo>
                  <a:cubicBezTo>
                    <a:pt x="0" y="13257"/>
                    <a:pt x="13257" y="0"/>
                    <a:pt x="29610" y="0"/>
                  </a:cubicBezTo>
                  <a:close/>
                </a:path>
              </a:pathLst>
            </a:custGeom>
            <a:solidFill>
              <a:srgbClr val="000000">
                <a:alpha val="0"/>
              </a:srgbClr>
            </a:solidFill>
            <a:ln w="28575" cap="sq">
              <a:solidFill>
                <a:srgbClr val="FFB9DC"/>
              </a:solidFill>
              <a:prstDash val="solid"/>
              <a:miter/>
            </a:ln>
          </p:spPr>
          <p:txBody>
            <a:bodyPr/>
            <a:lstStyle/>
            <a:p>
              <a:endParaRPr lang="en-US"/>
            </a:p>
          </p:txBody>
        </p:sp>
        <p:sp>
          <p:nvSpPr>
            <p:cNvPr id="23" name="TextBox 23"/>
            <p:cNvSpPr txBox="1"/>
            <p:nvPr/>
          </p:nvSpPr>
          <p:spPr>
            <a:xfrm>
              <a:off x="0" y="38100"/>
              <a:ext cx="1334927" cy="735705"/>
            </a:xfrm>
            <a:prstGeom prst="rect">
              <a:avLst/>
            </a:prstGeom>
          </p:spPr>
          <p:txBody>
            <a:bodyPr lIns="50800" tIns="50800" rIns="50800" bIns="50800" rtlCol="0" anchor="ctr"/>
            <a:lstStyle/>
            <a:p>
              <a:pPr algn="ctr">
                <a:lnSpc>
                  <a:spcPts val="2688"/>
                </a:lnSpc>
              </a:pPr>
              <a:endParaRPr/>
            </a:p>
          </p:txBody>
        </p:sp>
      </p:grpSp>
      <p:sp>
        <p:nvSpPr>
          <p:cNvPr id="24" name="TextBox 24"/>
          <p:cNvSpPr txBox="1"/>
          <p:nvPr/>
        </p:nvSpPr>
        <p:spPr>
          <a:xfrm>
            <a:off x="12470316" y="2469854"/>
            <a:ext cx="4229105" cy="494173"/>
          </a:xfrm>
          <a:prstGeom prst="rect">
            <a:avLst/>
          </a:prstGeom>
        </p:spPr>
        <p:txBody>
          <a:bodyPr lIns="0" tIns="0" rIns="0" bIns="0" rtlCol="0" anchor="t">
            <a:spAutoFit/>
          </a:bodyPr>
          <a:lstStyle/>
          <a:p>
            <a:pPr marL="0" lvl="0" indent="0" algn="ctr">
              <a:lnSpc>
                <a:spcPts val="3764"/>
              </a:lnSpc>
              <a:spcBef>
                <a:spcPct val="0"/>
              </a:spcBef>
            </a:pPr>
            <a:r>
              <a:rPr lang="en-US" sz="3391" spc="-91">
                <a:solidFill>
                  <a:srgbClr val="FFB9DC"/>
                </a:solidFill>
                <a:latin typeface="Waffle Soft"/>
                <a:ea typeface="Waffle Soft"/>
                <a:cs typeface="Waffle Soft"/>
                <a:sym typeface="Waffle Soft"/>
              </a:rPr>
              <a:t>FOLKLORICO</a:t>
            </a:r>
          </a:p>
        </p:txBody>
      </p:sp>
      <p:sp>
        <p:nvSpPr>
          <p:cNvPr id="25" name="TextBox 25"/>
          <p:cNvSpPr txBox="1"/>
          <p:nvPr/>
        </p:nvSpPr>
        <p:spPr>
          <a:xfrm>
            <a:off x="12470316" y="3199457"/>
            <a:ext cx="4229105" cy="1046017"/>
          </a:xfrm>
          <a:prstGeom prst="rect">
            <a:avLst/>
          </a:prstGeom>
        </p:spPr>
        <p:txBody>
          <a:bodyPr lIns="0" tIns="0" rIns="0" bIns="0" rtlCol="0" anchor="t">
            <a:spAutoFit/>
          </a:bodyPr>
          <a:lstStyle/>
          <a:p>
            <a:pPr marL="0" lvl="0" indent="0" algn="ctr">
              <a:lnSpc>
                <a:spcPts val="2822"/>
              </a:lnSpc>
              <a:spcBef>
                <a:spcPct val="0"/>
              </a:spcBef>
            </a:pPr>
            <a:r>
              <a:rPr lang="en-US" sz="2090" b="1" spc="125">
                <a:solidFill>
                  <a:srgbClr val="FFB9DC"/>
                </a:solidFill>
                <a:latin typeface="Canva Sans Medium"/>
                <a:ea typeface="Canva Sans Medium"/>
                <a:cs typeface="Canva Sans Medium"/>
                <a:sym typeface="Canva Sans Medium"/>
              </a:rPr>
              <a:t>As far as this costs for the Folkloric Dance Group are going to $500</a:t>
            </a:r>
          </a:p>
        </p:txBody>
      </p:sp>
      <p:grpSp>
        <p:nvGrpSpPr>
          <p:cNvPr id="26" name="Group 26"/>
          <p:cNvGrpSpPr/>
          <p:nvPr/>
        </p:nvGrpSpPr>
        <p:grpSpPr>
          <a:xfrm>
            <a:off x="12100938" y="5409448"/>
            <a:ext cx="4967862" cy="2879674"/>
            <a:chOff x="0" y="0"/>
            <a:chExt cx="1334927" cy="773805"/>
          </a:xfrm>
        </p:grpSpPr>
        <p:sp>
          <p:nvSpPr>
            <p:cNvPr id="27" name="Freeform 27"/>
            <p:cNvSpPr/>
            <p:nvPr/>
          </p:nvSpPr>
          <p:spPr>
            <a:xfrm>
              <a:off x="0" y="0"/>
              <a:ext cx="1334927" cy="773805"/>
            </a:xfrm>
            <a:custGeom>
              <a:avLst/>
              <a:gdLst/>
              <a:ahLst/>
              <a:cxnLst/>
              <a:rect l="l" t="t" r="r" b="b"/>
              <a:pathLst>
                <a:path w="1334927" h="773805">
                  <a:moveTo>
                    <a:pt x="29610" y="0"/>
                  </a:moveTo>
                  <a:lnTo>
                    <a:pt x="1305317" y="0"/>
                  </a:lnTo>
                  <a:cubicBezTo>
                    <a:pt x="1321670" y="0"/>
                    <a:pt x="1334927" y="13257"/>
                    <a:pt x="1334927" y="29610"/>
                  </a:cubicBezTo>
                  <a:lnTo>
                    <a:pt x="1334927" y="744195"/>
                  </a:lnTo>
                  <a:cubicBezTo>
                    <a:pt x="1334927" y="752048"/>
                    <a:pt x="1331807" y="759579"/>
                    <a:pt x="1326255" y="765132"/>
                  </a:cubicBezTo>
                  <a:cubicBezTo>
                    <a:pt x="1320702" y="770685"/>
                    <a:pt x="1313170" y="773805"/>
                    <a:pt x="1305317" y="773805"/>
                  </a:cubicBezTo>
                  <a:lnTo>
                    <a:pt x="29610" y="773805"/>
                  </a:lnTo>
                  <a:cubicBezTo>
                    <a:pt x="13257" y="773805"/>
                    <a:pt x="0" y="760548"/>
                    <a:pt x="0" y="744195"/>
                  </a:cubicBezTo>
                  <a:lnTo>
                    <a:pt x="0" y="29610"/>
                  </a:lnTo>
                  <a:cubicBezTo>
                    <a:pt x="0" y="13257"/>
                    <a:pt x="13257" y="0"/>
                    <a:pt x="29610" y="0"/>
                  </a:cubicBezTo>
                  <a:close/>
                </a:path>
              </a:pathLst>
            </a:custGeom>
            <a:solidFill>
              <a:srgbClr val="000000">
                <a:alpha val="0"/>
              </a:srgbClr>
            </a:solidFill>
            <a:ln w="28575" cap="sq">
              <a:solidFill>
                <a:srgbClr val="FDED8F"/>
              </a:solidFill>
              <a:prstDash val="solid"/>
              <a:miter/>
            </a:ln>
          </p:spPr>
          <p:txBody>
            <a:bodyPr/>
            <a:lstStyle/>
            <a:p>
              <a:endParaRPr lang="en-US"/>
            </a:p>
          </p:txBody>
        </p:sp>
        <p:sp>
          <p:nvSpPr>
            <p:cNvPr id="28" name="TextBox 28"/>
            <p:cNvSpPr txBox="1"/>
            <p:nvPr/>
          </p:nvSpPr>
          <p:spPr>
            <a:xfrm>
              <a:off x="0" y="38100"/>
              <a:ext cx="1334927" cy="735705"/>
            </a:xfrm>
            <a:prstGeom prst="rect">
              <a:avLst/>
            </a:prstGeom>
          </p:spPr>
          <p:txBody>
            <a:bodyPr lIns="50800" tIns="50800" rIns="50800" bIns="50800" rtlCol="0" anchor="ctr"/>
            <a:lstStyle/>
            <a:p>
              <a:pPr marL="0" lvl="0" indent="0" algn="ctr">
                <a:lnSpc>
                  <a:spcPts val="2688"/>
                </a:lnSpc>
                <a:spcBef>
                  <a:spcPct val="0"/>
                </a:spcBef>
              </a:pPr>
              <a:endParaRPr/>
            </a:p>
          </p:txBody>
        </p:sp>
      </p:grpSp>
      <p:sp>
        <p:nvSpPr>
          <p:cNvPr id="29" name="TextBox 29"/>
          <p:cNvSpPr txBox="1"/>
          <p:nvPr/>
        </p:nvSpPr>
        <p:spPr>
          <a:xfrm>
            <a:off x="12470316" y="5881423"/>
            <a:ext cx="4229105" cy="494173"/>
          </a:xfrm>
          <a:prstGeom prst="rect">
            <a:avLst/>
          </a:prstGeom>
        </p:spPr>
        <p:txBody>
          <a:bodyPr lIns="0" tIns="0" rIns="0" bIns="0" rtlCol="0" anchor="t">
            <a:spAutoFit/>
          </a:bodyPr>
          <a:lstStyle/>
          <a:p>
            <a:pPr marL="0" lvl="0" indent="0" algn="ctr">
              <a:lnSpc>
                <a:spcPts val="3764"/>
              </a:lnSpc>
              <a:spcBef>
                <a:spcPct val="0"/>
              </a:spcBef>
            </a:pPr>
            <a:r>
              <a:rPr lang="en-US" sz="3391" spc="-91">
                <a:solidFill>
                  <a:srgbClr val="FDED8F"/>
                </a:solidFill>
                <a:latin typeface="Waffle Soft"/>
                <a:ea typeface="Waffle Soft"/>
                <a:cs typeface="Waffle Soft"/>
                <a:sym typeface="Waffle Soft"/>
              </a:rPr>
              <a:t>MECHANICAL BULL</a:t>
            </a:r>
          </a:p>
        </p:txBody>
      </p:sp>
      <p:sp>
        <p:nvSpPr>
          <p:cNvPr id="30" name="TextBox 30"/>
          <p:cNvSpPr txBox="1"/>
          <p:nvPr/>
        </p:nvSpPr>
        <p:spPr>
          <a:xfrm>
            <a:off x="12470316" y="6484647"/>
            <a:ext cx="4229105" cy="806426"/>
          </a:xfrm>
          <a:prstGeom prst="rect">
            <a:avLst/>
          </a:prstGeom>
        </p:spPr>
        <p:txBody>
          <a:bodyPr lIns="0" tIns="0" rIns="0" bIns="0" rtlCol="0" anchor="t">
            <a:spAutoFit/>
          </a:bodyPr>
          <a:lstStyle/>
          <a:p>
            <a:pPr marL="0" lvl="0" indent="0" algn="ctr">
              <a:lnSpc>
                <a:spcPts val="2147"/>
              </a:lnSpc>
              <a:spcBef>
                <a:spcPct val="0"/>
              </a:spcBef>
            </a:pPr>
            <a:r>
              <a:rPr lang="en-US" sz="1590" b="1" spc="95">
                <a:solidFill>
                  <a:srgbClr val="FDED8F"/>
                </a:solidFill>
                <a:latin typeface="Canva Sans Medium"/>
                <a:ea typeface="Canva Sans Medium"/>
                <a:cs typeface="Canva Sans Medium"/>
                <a:sym typeface="Canva Sans Medium"/>
              </a:rPr>
              <a:t>The cost on the bull depends on the hours it will be used for which is typically around $500</a:t>
            </a:r>
          </a:p>
        </p:txBody>
      </p:sp>
      <p:sp>
        <p:nvSpPr>
          <p:cNvPr id="31" name="Freeform 31"/>
          <p:cNvSpPr/>
          <p:nvPr/>
        </p:nvSpPr>
        <p:spPr>
          <a:xfrm rot="10026907">
            <a:off x="1987300" y="-2553691"/>
            <a:ext cx="4770783" cy="4114800"/>
          </a:xfrm>
          <a:custGeom>
            <a:avLst/>
            <a:gdLst/>
            <a:ahLst/>
            <a:cxnLst/>
            <a:rect l="l" t="t" r="r" b="b"/>
            <a:pathLst>
              <a:path w="4770783" h="4114800">
                <a:moveTo>
                  <a:pt x="0" y="0"/>
                </a:moveTo>
                <a:lnTo>
                  <a:pt x="4770783" y="0"/>
                </a:lnTo>
                <a:lnTo>
                  <a:pt x="47707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Freeform 32"/>
          <p:cNvSpPr/>
          <p:nvPr/>
        </p:nvSpPr>
        <p:spPr>
          <a:xfrm rot="4630254">
            <a:off x="11368544" y="8978084"/>
            <a:ext cx="2762060" cy="4114800"/>
          </a:xfrm>
          <a:custGeom>
            <a:avLst/>
            <a:gdLst/>
            <a:ahLst/>
            <a:cxnLst/>
            <a:rect l="l" t="t" r="r" b="b"/>
            <a:pathLst>
              <a:path w="2762060" h="4114800">
                <a:moveTo>
                  <a:pt x="0" y="0"/>
                </a:moveTo>
                <a:lnTo>
                  <a:pt x="2762059" y="0"/>
                </a:lnTo>
                <a:lnTo>
                  <a:pt x="2762059"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3" name="Freeform 33"/>
          <p:cNvSpPr/>
          <p:nvPr/>
        </p:nvSpPr>
        <p:spPr>
          <a:xfrm>
            <a:off x="2030255" y="8822522"/>
            <a:ext cx="5539542" cy="3595667"/>
          </a:xfrm>
          <a:custGeom>
            <a:avLst/>
            <a:gdLst/>
            <a:ahLst/>
            <a:cxnLst/>
            <a:rect l="l" t="t" r="r" b="b"/>
            <a:pathLst>
              <a:path w="5539542" h="3595667">
                <a:moveTo>
                  <a:pt x="0" y="0"/>
                </a:moveTo>
                <a:lnTo>
                  <a:pt x="5539543" y="0"/>
                </a:lnTo>
                <a:lnTo>
                  <a:pt x="5539543" y="3595666"/>
                </a:lnTo>
                <a:lnTo>
                  <a:pt x="0" y="359566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4" name="Freeform 34"/>
          <p:cNvSpPr/>
          <p:nvPr/>
        </p:nvSpPr>
        <p:spPr>
          <a:xfrm rot="965241">
            <a:off x="10171525" y="-3312854"/>
            <a:ext cx="4940484" cy="4310572"/>
          </a:xfrm>
          <a:custGeom>
            <a:avLst/>
            <a:gdLst/>
            <a:ahLst/>
            <a:cxnLst/>
            <a:rect l="l" t="t" r="r" b="b"/>
            <a:pathLst>
              <a:path w="4940484" h="4310572">
                <a:moveTo>
                  <a:pt x="0" y="0"/>
                </a:moveTo>
                <a:lnTo>
                  <a:pt x="4940483" y="0"/>
                </a:lnTo>
                <a:lnTo>
                  <a:pt x="4940483" y="4310572"/>
                </a:lnTo>
                <a:lnTo>
                  <a:pt x="0" y="4310572"/>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sp>
        <p:nvSpPr>
          <p:cNvPr id="35" name="Freeform 35"/>
          <p:cNvSpPr/>
          <p:nvPr/>
        </p:nvSpPr>
        <p:spPr>
          <a:xfrm>
            <a:off x="8047746" y="8785695"/>
            <a:ext cx="2903654" cy="3943842"/>
          </a:xfrm>
          <a:custGeom>
            <a:avLst/>
            <a:gdLst/>
            <a:ahLst/>
            <a:cxnLst/>
            <a:rect l="l" t="t" r="r" b="b"/>
            <a:pathLst>
              <a:path w="2903654" h="3943842">
                <a:moveTo>
                  <a:pt x="0" y="0"/>
                </a:moveTo>
                <a:lnTo>
                  <a:pt x="2903654" y="0"/>
                </a:lnTo>
                <a:lnTo>
                  <a:pt x="2903654" y="3943842"/>
                </a:lnTo>
                <a:lnTo>
                  <a:pt x="0" y="3943842"/>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36" name="Freeform 36"/>
          <p:cNvSpPr/>
          <p:nvPr/>
        </p:nvSpPr>
        <p:spPr>
          <a:xfrm>
            <a:off x="7156804" y="-2658207"/>
            <a:ext cx="2903654" cy="3943842"/>
          </a:xfrm>
          <a:custGeom>
            <a:avLst/>
            <a:gdLst/>
            <a:ahLst/>
            <a:cxnLst/>
            <a:rect l="l" t="t" r="r" b="b"/>
            <a:pathLst>
              <a:path w="2903654" h="3943842">
                <a:moveTo>
                  <a:pt x="0" y="0"/>
                </a:moveTo>
                <a:lnTo>
                  <a:pt x="2903654" y="0"/>
                </a:lnTo>
                <a:lnTo>
                  <a:pt x="2903654" y="3943842"/>
                </a:lnTo>
                <a:lnTo>
                  <a:pt x="0" y="3943842"/>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txBody>
          <a:bodyPr/>
          <a:lstStyle/>
          <a:p>
            <a:endParaRPr lang="en-US"/>
          </a:p>
        </p:txBody>
      </p:sp>
      <p:sp>
        <p:nvSpPr>
          <p:cNvPr id="37" name="Freeform 37"/>
          <p:cNvSpPr/>
          <p:nvPr/>
        </p:nvSpPr>
        <p:spPr>
          <a:xfrm rot="-7900054">
            <a:off x="6539581" y="2802629"/>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38" name="Freeform 38"/>
          <p:cNvSpPr/>
          <p:nvPr/>
        </p:nvSpPr>
        <p:spPr>
          <a:xfrm rot="-2700000">
            <a:off x="10826161" y="2814098"/>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39" name="Freeform 39"/>
          <p:cNvSpPr/>
          <p:nvPr/>
        </p:nvSpPr>
        <p:spPr>
          <a:xfrm rot="3209977">
            <a:off x="10791299" y="7016579"/>
            <a:ext cx="1012981" cy="454921"/>
          </a:xfrm>
          <a:custGeom>
            <a:avLst/>
            <a:gdLst/>
            <a:ahLst/>
            <a:cxnLst/>
            <a:rect l="l" t="t" r="r" b="b"/>
            <a:pathLst>
              <a:path w="1012981" h="454921">
                <a:moveTo>
                  <a:pt x="0" y="0"/>
                </a:moveTo>
                <a:lnTo>
                  <a:pt x="1012981" y="0"/>
                </a:lnTo>
                <a:lnTo>
                  <a:pt x="1012981" y="454921"/>
                </a:lnTo>
                <a:lnTo>
                  <a:pt x="0" y="45492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40" name="Freeform 40"/>
          <p:cNvSpPr/>
          <p:nvPr/>
        </p:nvSpPr>
        <p:spPr>
          <a:xfrm rot="7866361">
            <a:off x="6434261" y="6992448"/>
            <a:ext cx="1012981" cy="454921"/>
          </a:xfrm>
          <a:custGeom>
            <a:avLst/>
            <a:gdLst/>
            <a:ahLst/>
            <a:cxnLst/>
            <a:rect l="l" t="t" r="r" b="b"/>
            <a:pathLst>
              <a:path w="1012981" h="454921">
                <a:moveTo>
                  <a:pt x="0" y="0"/>
                </a:moveTo>
                <a:lnTo>
                  <a:pt x="1012981" y="0"/>
                </a:lnTo>
                <a:lnTo>
                  <a:pt x="1012981" y="454920"/>
                </a:lnTo>
                <a:lnTo>
                  <a:pt x="0" y="45492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TextBox 3"/>
          <p:cNvSpPr txBox="1"/>
          <p:nvPr/>
        </p:nvSpPr>
        <p:spPr>
          <a:xfrm>
            <a:off x="5228964" y="1742895"/>
            <a:ext cx="7830071" cy="2053974"/>
          </a:xfrm>
          <a:prstGeom prst="rect">
            <a:avLst/>
          </a:prstGeom>
        </p:spPr>
        <p:txBody>
          <a:bodyPr lIns="0" tIns="0" rIns="0" bIns="0" rtlCol="0" anchor="t">
            <a:spAutoFit/>
          </a:bodyPr>
          <a:lstStyle/>
          <a:p>
            <a:pPr marL="0" lvl="0" indent="0" algn="ctr">
              <a:lnSpc>
                <a:spcPts val="7992"/>
              </a:lnSpc>
            </a:pPr>
            <a:r>
              <a:rPr lang="en-US" sz="7200" spc="-194">
                <a:solidFill>
                  <a:srgbClr val="FFB9DC"/>
                </a:solidFill>
                <a:latin typeface="Waffle Soft"/>
                <a:ea typeface="Waffle Soft"/>
                <a:cs typeface="Waffle Soft"/>
                <a:sym typeface="Waffle Soft"/>
              </a:rPr>
              <a:t>KEY EVENT COMPONENT</a:t>
            </a:r>
          </a:p>
        </p:txBody>
      </p:sp>
      <p:sp>
        <p:nvSpPr>
          <p:cNvPr id="4" name="AutoShape 4"/>
          <p:cNvSpPr/>
          <p:nvPr/>
        </p:nvSpPr>
        <p:spPr>
          <a:xfrm>
            <a:off x="-886757" y="4692178"/>
            <a:ext cx="20061513" cy="0"/>
          </a:xfrm>
          <a:prstGeom prst="line">
            <a:avLst/>
          </a:prstGeom>
          <a:ln w="28575" cap="flat">
            <a:solidFill>
              <a:srgbClr val="FFFFFF"/>
            </a:solidFill>
            <a:prstDash val="solid"/>
            <a:headEnd type="none" w="sm" len="sm"/>
            <a:tailEnd type="none" w="sm" len="sm"/>
          </a:ln>
        </p:spPr>
        <p:txBody>
          <a:bodyPr/>
          <a:lstStyle/>
          <a:p>
            <a:endParaRPr lang="en-US"/>
          </a:p>
        </p:txBody>
      </p:sp>
      <p:grpSp>
        <p:nvGrpSpPr>
          <p:cNvPr id="5" name="Group 5"/>
          <p:cNvGrpSpPr/>
          <p:nvPr/>
        </p:nvGrpSpPr>
        <p:grpSpPr>
          <a:xfrm>
            <a:off x="10766620" y="4422369"/>
            <a:ext cx="502056" cy="50205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FFFFF"/>
            </a:solidFill>
          </p:spPr>
          <p:txBody>
            <a:bodyPr/>
            <a:lstStyle/>
            <a:p>
              <a:endParaRPr lang="en-US"/>
            </a:p>
          </p:txBody>
        </p:sp>
        <p:sp>
          <p:nvSpPr>
            <p:cNvPr id="7" name="TextBox 7"/>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8" name="Group 8"/>
          <p:cNvGrpSpPr/>
          <p:nvPr/>
        </p:nvGrpSpPr>
        <p:grpSpPr>
          <a:xfrm>
            <a:off x="7977050" y="4441149"/>
            <a:ext cx="502056" cy="50205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FFFFF"/>
            </a:solidFill>
          </p:spPr>
          <p:txBody>
            <a:bodyPr/>
            <a:lstStyle/>
            <a:p>
              <a:endParaRPr lang="en-US"/>
            </a:p>
          </p:txBody>
        </p:sp>
        <p:sp>
          <p:nvSpPr>
            <p:cNvPr id="10" name="TextBox 10"/>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11" name="Group 11"/>
          <p:cNvGrpSpPr/>
          <p:nvPr/>
        </p:nvGrpSpPr>
        <p:grpSpPr>
          <a:xfrm>
            <a:off x="5026142" y="4463619"/>
            <a:ext cx="502056" cy="50205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FFFFF"/>
            </a:solidFill>
            <a:ln cap="sq">
              <a:noFill/>
              <a:prstDash val="solid"/>
              <a:miter/>
            </a:ln>
          </p:spPr>
          <p:txBody>
            <a:bodyPr/>
            <a:lstStyle/>
            <a:p>
              <a:endParaRPr lang="en-US"/>
            </a:p>
          </p:txBody>
        </p:sp>
        <p:sp>
          <p:nvSpPr>
            <p:cNvPr id="13" name="TextBox 13"/>
            <p:cNvSpPr txBox="1"/>
            <p:nvPr/>
          </p:nvSpPr>
          <p:spPr>
            <a:xfrm>
              <a:off x="127000" y="165100"/>
              <a:ext cx="558800" cy="520700"/>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14" name="Group 14"/>
          <p:cNvGrpSpPr/>
          <p:nvPr/>
        </p:nvGrpSpPr>
        <p:grpSpPr>
          <a:xfrm>
            <a:off x="1496717" y="4441149"/>
            <a:ext cx="502056" cy="50205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FFFFF"/>
            </a:solidFill>
          </p:spPr>
          <p:txBody>
            <a:bodyPr/>
            <a:lstStyle/>
            <a:p>
              <a:endParaRPr lang="en-US"/>
            </a:p>
          </p:txBody>
        </p:sp>
        <p:sp>
          <p:nvSpPr>
            <p:cNvPr id="16" name="TextBox 16"/>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sp>
        <p:nvSpPr>
          <p:cNvPr id="17" name="TextBox 17"/>
          <p:cNvSpPr txBox="1"/>
          <p:nvPr/>
        </p:nvSpPr>
        <p:spPr>
          <a:xfrm>
            <a:off x="818368" y="5408020"/>
            <a:ext cx="2472572" cy="398147"/>
          </a:xfrm>
          <a:prstGeom prst="rect">
            <a:avLst/>
          </a:prstGeom>
        </p:spPr>
        <p:txBody>
          <a:bodyPr lIns="0" tIns="0" rIns="0" bIns="0" rtlCol="0" anchor="t">
            <a:spAutoFit/>
          </a:bodyPr>
          <a:lstStyle/>
          <a:p>
            <a:pPr algn="l">
              <a:lnSpc>
                <a:spcPts val="3090"/>
              </a:lnSpc>
            </a:pPr>
            <a:r>
              <a:rPr lang="en-US" sz="3000" b="1">
                <a:solidFill>
                  <a:srgbClr val="FFFFFF"/>
                </a:solidFill>
                <a:latin typeface="Montserrat Medium"/>
                <a:ea typeface="Montserrat Medium"/>
                <a:cs typeface="Montserrat Medium"/>
                <a:sym typeface="Montserrat Medium"/>
              </a:rPr>
              <a:t>Club Tabling</a:t>
            </a:r>
          </a:p>
        </p:txBody>
      </p:sp>
      <p:sp>
        <p:nvSpPr>
          <p:cNvPr id="18" name="TextBox 18"/>
          <p:cNvSpPr txBox="1"/>
          <p:nvPr/>
        </p:nvSpPr>
        <p:spPr>
          <a:xfrm>
            <a:off x="4040884" y="5372847"/>
            <a:ext cx="2688048" cy="376938"/>
          </a:xfrm>
          <a:prstGeom prst="rect">
            <a:avLst/>
          </a:prstGeom>
        </p:spPr>
        <p:txBody>
          <a:bodyPr lIns="0" tIns="0" rIns="0" bIns="0" rtlCol="0" anchor="t">
            <a:spAutoFit/>
          </a:bodyPr>
          <a:lstStyle/>
          <a:p>
            <a:pPr algn="l">
              <a:lnSpc>
                <a:spcPts val="2987"/>
              </a:lnSpc>
            </a:pPr>
            <a:r>
              <a:rPr lang="en-US" sz="2900" b="1">
                <a:solidFill>
                  <a:srgbClr val="FFFFFF"/>
                </a:solidFill>
                <a:latin typeface="Montserrat Medium"/>
                <a:ea typeface="Montserrat Medium"/>
                <a:cs typeface="Montserrat Medium"/>
                <a:sym typeface="Montserrat Medium"/>
              </a:rPr>
              <a:t>Performances</a:t>
            </a:r>
          </a:p>
        </p:txBody>
      </p:sp>
      <p:sp>
        <p:nvSpPr>
          <p:cNvPr id="19" name="TextBox 19"/>
          <p:cNvSpPr txBox="1"/>
          <p:nvPr/>
        </p:nvSpPr>
        <p:spPr>
          <a:xfrm>
            <a:off x="7225297" y="5327248"/>
            <a:ext cx="2197323" cy="540641"/>
          </a:xfrm>
          <a:prstGeom prst="rect">
            <a:avLst/>
          </a:prstGeom>
        </p:spPr>
        <p:txBody>
          <a:bodyPr lIns="0" tIns="0" rIns="0" bIns="0" rtlCol="0" anchor="t">
            <a:spAutoFit/>
          </a:bodyPr>
          <a:lstStyle/>
          <a:p>
            <a:pPr algn="l">
              <a:lnSpc>
                <a:spcPts val="2163"/>
              </a:lnSpc>
            </a:pPr>
            <a:r>
              <a:rPr lang="en-US" sz="2100" b="1">
                <a:solidFill>
                  <a:srgbClr val="FFFFFF"/>
                </a:solidFill>
                <a:latin typeface="Montserrat Medium"/>
                <a:ea typeface="Montserrat Medium"/>
                <a:cs typeface="Montserrat Medium"/>
                <a:sym typeface="Montserrat Medium"/>
              </a:rPr>
              <a:t>Activities &amp; Entertainment</a:t>
            </a:r>
          </a:p>
        </p:txBody>
      </p:sp>
      <p:sp>
        <p:nvSpPr>
          <p:cNvPr id="20" name="TextBox 20"/>
          <p:cNvSpPr txBox="1"/>
          <p:nvPr/>
        </p:nvSpPr>
        <p:spPr>
          <a:xfrm>
            <a:off x="9726589" y="5402057"/>
            <a:ext cx="2197323" cy="308993"/>
          </a:xfrm>
          <a:prstGeom prst="rect">
            <a:avLst/>
          </a:prstGeom>
        </p:spPr>
        <p:txBody>
          <a:bodyPr lIns="0" tIns="0" rIns="0" bIns="0" rtlCol="0" anchor="t">
            <a:spAutoFit/>
          </a:bodyPr>
          <a:lstStyle/>
          <a:p>
            <a:pPr algn="l">
              <a:lnSpc>
                <a:spcPts val="2472"/>
              </a:lnSpc>
            </a:pPr>
            <a:r>
              <a:rPr lang="en-US" sz="2400" b="1">
                <a:solidFill>
                  <a:srgbClr val="FFFFFF"/>
                </a:solidFill>
                <a:latin typeface="Montserrat Medium"/>
                <a:ea typeface="Montserrat Medium"/>
                <a:cs typeface="Montserrat Medium"/>
                <a:sym typeface="Montserrat Medium"/>
              </a:rPr>
              <a:t>Raffle Prizes</a:t>
            </a:r>
          </a:p>
        </p:txBody>
      </p:sp>
      <p:sp>
        <p:nvSpPr>
          <p:cNvPr id="21" name="TextBox 21"/>
          <p:cNvSpPr txBox="1"/>
          <p:nvPr/>
        </p:nvSpPr>
        <p:spPr>
          <a:xfrm>
            <a:off x="4040884" y="6055601"/>
            <a:ext cx="2472572" cy="3156204"/>
          </a:xfrm>
          <a:prstGeom prst="rect">
            <a:avLst/>
          </a:prstGeom>
        </p:spPr>
        <p:txBody>
          <a:bodyPr lIns="0" tIns="0" rIns="0" bIns="0" rtlCol="0" anchor="t">
            <a:spAutoFit/>
          </a:bodyPr>
          <a:lstStyle/>
          <a:p>
            <a:pPr marL="388618" lvl="1" indent="-194309" algn="l">
              <a:lnSpc>
                <a:spcPts val="2807"/>
              </a:lnSpc>
              <a:buFont typeface="Arial"/>
              <a:buChar char="•"/>
            </a:pPr>
            <a:r>
              <a:rPr lang="en-US" sz="1799" b="1">
                <a:solidFill>
                  <a:srgbClr val="FFFFFF"/>
                </a:solidFill>
                <a:latin typeface="Montserrat Medium"/>
                <a:ea typeface="Montserrat Medium"/>
                <a:cs typeface="Montserrat Medium"/>
                <a:sym typeface="Montserrat Medium"/>
              </a:rPr>
              <a:t>Dragon &amp; Lion Dance performance</a:t>
            </a:r>
          </a:p>
          <a:p>
            <a:pPr marL="388618" lvl="1" indent="-194309" algn="l">
              <a:lnSpc>
                <a:spcPts val="2807"/>
              </a:lnSpc>
              <a:buFont typeface="Arial"/>
              <a:buChar char="•"/>
            </a:pPr>
            <a:r>
              <a:rPr lang="en-US" sz="1799" b="1">
                <a:solidFill>
                  <a:srgbClr val="FFFFFF"/>
                </a:solidFill>
                <a:latin typeface="Montserrat Medium"/>
                <a:ea typeface="Montserrat Medium"/>
                <a:cs typeface="Montserrat Medium"/>
                <a:sym typeface="Montserrat Medium"/>
              </a:rPr>
              <a:t>Folklorico Dance Group showcasing traditional dances</a:t>
            </a:r>
          </a:p>
          <a:p>
            <a:pPr algn="l">
              <a:lnSpc>
                <a:spcPts val="2807"/>
              </a:lnSpc>
            </a:pPr>
            <a:endParaRPr lang="en-US" sz="1799" b="1">
              <a:solidFill>
                <a:srgbClr val="FFFFFF"/>
              </a:solidFill>
              <a:latin typeface="Montserrat Medium"/>
              <a:ea typeface="Montserrat Medium"/>
              <a:cs typeface="Montserrat Medium"/>
              <a:sym typeface="Montserrat Medium"/>
            </a:endParaRPr>
          </a:p>
        </p:txBody>
      </p:sp>
      <p:sp>
        <p:nvSpPr>
          <p:cNvPr id="22" name="TextBox 22"/>
          <p:cNvSpPr txBox="1"/>
          <p:nvPr/>
        </p:nvSpPr>
        <p:spPr>
          <a:xfrm>
            <a:off x="6814925" y="6065126"/>
            <a:ext cx="2472572" cy="2941320"/>
          </a:xfrm>
          <a:prstGeom prst="rect">
            <a:avLst/>
          </a:prstGeom>
        </p:spPr>
        <p:txBody>
          <a:bodyPr lIns="0" tIns="0" rIns="0" bIns="0" rtlCol="0" anchor="t">
            <a:spAutoFit/>
          </a:bodyPr>
          <a:lstStyle/>
          <a:p>
            <a:pPr marL="323850" lvl="1" indent="-161925" algn="l">
              <a:lnSpc>
                <a:spcPts val="2340"/>
              </a:lnSpc>
              <a:buFont typeface="Arial"/>
              <a:buChar char="•"/>
            </a:pPr>
            <a:r>
              <a:rPr lang="en-US" sz="1500" b="1">
                <a:solidFill>
                  <a:srgbClr val="FFFFFF"/>
                </a:solidFill>
                <a:latin typeface="Montserrat Medium"/>
                <a:ea typeface="Montserrat Medium"/>
                <a:cs typeface="Montserrat Medium"/>
                <a:sym typeface="Montserrat Medium"/>
              </a:rPr>
              <a:t>Loteria, Squid Games-inspired challenge, piñata, cornhole, spike ball</a:t>
            </a:r>
          </a:p>
          <a:p>
            <a:pPr marL="323850" lvl="1" indent="-161925" algn="l">
              <a:lnSpc>
                <a:spcPts val="2340"/>
              </a:lnSpc>
              <a:buFont typeface="Arial"/>
              <a:buChar char="•"/>
            </a:pPr>
            <a:r>
              <a:rPr lang="en-US" sz="1500" b="1">
                <a:solidFill>
                  <a:srgbClr val="FFFFFF"/>
                </a:solidFill>
                <a:latin typeface="Montserrat Medium"/>
                <a:ea typeface="Montserrat Medium"/>
                <a:cs typeface="Montserrat Medium"/>
                <a:sym typeface="Montserrat Medium"/>
              </a:rPr>
              <a:t>Mechanical Bull (Pending final approval)</a:t>
            </a:r>
          </a:p>
          <a:p>
            <a:pPr marL="323850" lvl="1" indent="-161925" algn="l">
              <a:lnSpc>
                <a:spcPts val="2340"/>
              </a:lnSpc>
              <a:buFont typeface="Arial"/>
              <a:buChar char="•"/>
            </a:pPr>
            <a:r>
              <a:rPr lang="en-US" sz="1500" b="1">
                <a:solidFill>
                  <a:srgbClr val="FFFFFF"/>
                </a:solidFill>
                <a:latin typeface="Montserrat Medium"/>
                <a:ea typeface="Montserrat Medium"/>
                <a:cs typeface="Montserrat Medium"/>
                <a:sym typeface="Montserrat Medium"/>
              </a:rPr>
              <a:t>Photo Booth for event engagement</a:t>
            </a:r>
          </a:p>
          <a:p>
            <a:pPr algn="l">
              <a:lnSpc>
                <a:spcPts val="2340"/>
              </a:lnSpc>
            </a:pPr>
            <a:endParaRPr lang="en-US" sz="1500" b="1">
              <a:solidFill>
                <a:srgbClr val="FFFFFF"/>
              </a:solidFill>
              <a:latin typeface="Montserrat Medium"/>
              <a:ea typeface="Montserrat Medium"/>
              <a:cs typeface="Montserrat Medium"/>
              <a:sym typeface="Montserrat Medium"/>
            </a:endParaRPr>
          </a:p>
        </p:txBody>
      </p:sp>
      <p:sp>
        <p:nvSpPr>
          <p:cNvPr id="23" name="TextBox 23"/>
          <p:cNvSpPr txBox="1"/>
          <p:nvPr/>
        </p:nvSpPr>
        <p:spPr>
          <a:xfrm>
            <a:off x="9451341" y="6055601"/>
            <a:ext cx="2472572" cy="2941320"/>
          </a:xfrm>
          <a:prstGeom prst="rect">
            <a:avLst/>
          </a:prstGeom>
        </p:spPr>
        <p:txBody>
          <a:bodyPr lIns="0" tIns="0" rIns="0" bIns="0" rtlCol="0" anchor="t">
            <a:spAutoFit/>
          </a:bodyPr>
          <a:lstStyle/>
          <a:p>
            <a:pPr marL="323850" lvl="1" indent="-161925" algn="l">
              <a:lnSpc>
                <a:spcPts val="2340"/>
              </a:lnSpc>
              <a:buFont typeface="Arial"/>
              <a:buChar char="•"/>
            </a:pPr>
            <a:r>
              <a:rPr lang="en-US" sz="1500" b="1">
                <a:solidFill>
                  <a:srgbClr val="FFFFFF"/>
                </a:solidFill>
                <a:latin typeface="Montserrat Medium"/>
                <a:ea typeface="Montserrat Medium"/>
                <a:cs typeface="Montserrat Medium"/>
                <a:sym typeface="Montserrat Medium"/>
              </a:rPr>
              <a:t>Suggested prizes include: AirPods, iPad, Speaker, Digital Camera, Gift Cards, Backpacks</a:t>
            </a:r>
          </a:p>
          <a:p>
            <a:pPr marL="323850" lvl="1" indent="-161925" algn="l">
              <a:lnSpc>
                <a:spcPts val="2340"/>
              </a:lnSpc>
              <a:buFont typeface="Arial"/>
              <a:buChar char="•"/>
            </a:pPr>
            <a:r>
              <a:rPr lang="en-US" sz="1500" b="1">
                <a:solidFill>
                  <a:srgbClr val="FFFFFF"/>
                </a:solidFill>
                <a:latin typeface="Montserrat Medium"/>
                <a:ea typeface="Montserrat Medium"/>
                <a:cs typeface="Montserrat Medium"/>
                <a:sym typeface="Montserrat Medium"/>
              </a:rPr>
              <a:t>Raffle entries will encourage participation in different activities</a:t>
            </a:r>
          </a:p>
          <a:p>
            <a:pPr algn="l">
              <a:lnSpc>
                <a:spcPts val="2340"/>
              </a:lnSpc>
            </a:pPr>
            <a:endParaRPr lang="en-US" sz="1500" b="1">
              <a:solidFill>
                <a:srgbClr val="FFFFFF"/>
              </a:solidFill>
              <a:latin typeface="Montserrat Medium"/>
              <a:ea typeface="Montserrat Medium"/>
              <a:cs typeface="Montserrat Medium"/>
              <a:sym typeface="Montserrat Medium"/>
            </a:endParaRPr>
          </a:p>
        </p:txBody>
      </p:sp>
      <p:sp>
        <p:nvSpPr>
          <p:cNvPr id="24" name="TextBox 24"/>
          <p:cNvSpPr txBox="1"/>
          <p:nvPr/>
        </p:nvSpPr>
        <p:spPr>
          <a:xfrm>
            <a:off x="762487" y="6065126"/>
            <a:ext cx="2472572" cy="2941320"/>
          </a:xfrm>
          <a:prstGeom prst="rect">
            <a:avLst/>
          </a:prstGeom>
        </p:spPr>
        <p:txBody>
          <a:bodyPr lIns="0" tIns="0" rIns="0" bIns="0" rtlCol="0" anchor="t">
            <a:spAutoFit/>
          </a:bodyPr>
          <a:lstStyle/>
          <a:p>
            <a:pPr marL="323850" lvl="1" indent="-161925" algn="l">
              <a:lnSpc>
                <a:spcPts val="2340"/>
              </a:lnSpc>
              <a:buFont typeface="Arial"/>
              <a:buChar char="•"/>
            </a:pPr>
            <a:r>
              <a:rPr lang="en-US" sz="1500" b="1">
                <a:solidFill>
                  <a:srgbClr val="FFFFFF"/>
                </a:solidFill>
                <a:latin typeface="Montserrat Medium"/>
                <a:ea typeface="Montserrat Medium"/>
                <a:cs typeface="Montserrat Medium"/>
                <a:sym typeface="Montserrat Medium"/>
              </a:rPr>
              <a:t>Opportunity for student clubs to showcase their work and recruit members</a:t>
            </a:r>
          </a:p>
          <a:p>
            <a:pPr marL="323850" lvl="1" indent="-161925" algn="l">
              <a:lnSpc>
                <a:spcPts val="2340"/>
              </a:lnSpc>
              <a:buFont typeface="Arial"/>
              <a:buChar char="•"/>
            </a:pPr>
            <a:r>
              <a:rPr lang="en-US" sz="1500" b="1">
                <a:solidFill>
                  <a:srgbClr val="FFFFFF"/>
                </a:solidFill>
                <a:latin typeface="Montserrat Medium"/>
                <a:ea typeface="Montserrat Medium"/>
                <a:cs typeface="Montserrat Medium"/>
                <a:sym typeface="Montserrat Medium"/>
              </a:rPr>
              <a:t>Encourages student involvement in campus life</a:t>
            </a:r>
          </a:p>
          <a:p>
            <a:pPr marL="323850" lvl="1" indent="-161925" algn="l">
              <a:lnSpc>
                <a:spcPts val="2340"/>
              </a:lnSpc>
              <a:buFont typeface="Arial"/>
              <a:buChar char="•"/>
            </a:pPr>
            <a:r>
              <a:rPr lang="en-US" sz="1500" b="1">
                <a:solidFill>
                  <a:srgbClr val="FFFFFF"/>
                </a:solidFill>
                <a:latin typeface="Montserrat Medium"/>
                <a:ea typeface="Montserrat Medium"/>
                <a:cs typeface="Montserrat Medium"/>
                <a:sym typeface="Montserrat Medium"/>
              </a:rPr>
              <a:t>Deadline for club sign-ups: April 14th</a:t>
            </a:r>
          </a:p>
          <a:p>
            <a:pPr algn="l">
              <a:lnSpc>
                <a:spcPts val="2340"/>
              </a:lnSpc>
            </a:pPr>
            <a:endParaRPr lang="en-US" sz="1500" b="1">
              <a:solidFill>
                <a:srgbClr val="FFFFFF"/>
              </a:solidFill>
              <a:latin typeface="Montserrat Medium"/>
              <a:ea typeface="Montserrat Medium"/>
              <a:cs typeface="Montserrat Medium"/>
              <a:sym typeface="Montserrat Medium"/>
            </a:endParaRPr>
          </a:p>
        </p:txBody>
      </p:sp>
      <p:sp>
        <p:nvSpPr>
          <p:cNvPr id="25" name="Freeform 25"/>
          <p:cNvSpPr/>
          <p:nvPr/>
        </p:nvSpPr>
        <p:spPr>
          <a:xfrm>
            <a:off x="-900301" y="-868099"/>
            <a:ext cx="3437339" cy="3248286"/>
          </a:xfrm>
          <a:custGeom>
            <a:avLst/>
            <a:gdLst/>
            <a:ahLst/>
            <a:cxnLst/>
            <a:rect l="l" t="t" r="r" b="b"/>
            <a:pathLst>
              <a:path w="3437339" h="3248286">
                <a:moveTo>
                  <a:pt x="0" y="0"/>
                </a:moveTo>
                <a:lnTo>
                  <a:pt x="3437339" y="0"/>
                </a:lnTo>
                <a:lnTo>
                  <a:pt x="3437339" y="3248286"/>
                </a:lnTo>
                <a:lnTo>
                  <a:pt x="0" y="32482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4190825" y="8996921"/>
            <a:ext cx="6136949" cy="2175828"/>
          </a:xfrm>
          <a:custGeom>
            <a:avLst/>
            <a:gdLst/>
            <a:ahLst/>
            <a:cxnLst/>
            <a:rect l="l" t="t" r="r" b="b"/>
            <a:pathLst>
              <a:path w="6136949" h="2175828">
                <a:moveTo>
                  <a:pt x="0" y="0"/>
                </a:moveTo>
                <a:lnTo>
                  <a:pt x="6136950" y="0"/>
                </a:lnTo>
                <a:lnTo>
                  <a:pt x="6136950" y="2175828"/>
                </a:lnTo>
                <a:lnTo>
                  <a:pt x="0" y="2175828"/>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27" name="Freeform 27"/>
          <p:cNvSpPr/>
          <p:nvPr/>
        </p:nvSpPr>
        <p:spPr>
          <a:xfrm>
            <a:off x="16940194" y="6920174"/>
            <a:ext cx="2368078" cy="3216405"/>
          </a:xfrm>
          <a:custGeom>
            <a:avLst/>
            <a:gdLst/>
            <a:ahLst/>
            <a:cxnLst/>
            <a:rect l="l" t="t" r="r" b="b"/>
            <a:pathLst>
              <a:path w="2368078" h="3216405">
                <a:moveTo>
                  <a:pt x="0" y="0"/>
                </a:moveTo>
                <a:lnTo>
                  <a:pt x="2368078" y="0"/>
                </a:lnTo>
                <a:lnTo>
                  <a:pt x="2368078" y="3216405"/>
                </a:lnTo>
                <a:lnTo>
                  <a:pt x="0" y="3216405"/>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8" name="Freeform 28"/>
          <p:cNvSpPr/>
          <p:nvPr/>
        </p:nvSpPr>
        <p:spPr>
          <a:xfrm rot="-274627">
            <a:off x="2680137" y="-2924979"/>
            <a:ext cx="4674306" cy="3773189"/>
          </a:xfrm>
          <a:custGeom>
            <a:avLst/>
            <a:gdLst/>
            <a:ahLst/>
            <a:cxnLst/>
            <a:rect l="l" t="t" r="r" b="b"/>
            <a:pathLst>
              <a:path w="4674306" h="3773189">
                <a:moveTo>
                  <a:pt x="0" y="0"/>
                </a:moveTo>
                <a:lnTo>
                  <a:pt x="4674306" y="0"/>
                </a:lnTo>
                <a:lnTo>
                  <a:pt x="4674306" y="3773188"/>
                </a:lnTo>
                <a:lnTo>
                  <a:pt x="0" y="377318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grpSp>
        <p:nvGrpSpPr>
          <p:cNvPr id="29" name="Group 29"/>
          <p:cNvGrpSpPr/>
          <p:nvPr/>
        </p:nvGrpSpPr>
        <p:grpSpPr>
          <a:xfrm>
            <a:off x="13421831" y="4463619"/>
            <a:ext cx="502056" cy="50205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FFFFF"/>
            </a:solidFill>
          </p:spPr>
          <p:txBody>
            <a:bodyPr/>
            <a:lstStyle/>
            <a:p>
              <a:endParaRPr lang="en-US"/>
            </a:p>
          </p:txBody>
        </p:sp>
        <p:sp>
          <p:nvSpPr>
            <p:cNvPr id="31" name="TextBox 31"/>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32" name="Group 32"/>
          <p:cNvGrpSpPr/>
          <p:nvPr/>
        </p:nvGrpSpPr>
        <p:grpSpPr>
          <a:xfrm>
            <a:off x="15959717" y="4441149"/>
            <a:ext cx="502056" cy="502056"/>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FFFFF"/>
            </a:solidFill>
          </p:spPr>
          <p:txBody>
            <a:bodyPr/>
            <a:lstStyle/>
            <a:p>
              <a:endParaRPr lang="en-US"/>
            </a:p>
          </p:txBody>
        </p:sp>
        <p:sp>
          <p:nvSpPr>
            <p:cNvPr id="34" name="TextBox 34"/>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sp>
        <p:nvSpPr>
          <p:cNvPr id="35" name="TextBox 35"/>
          <p:cNvSpPr txBox="1"/>
          <p:nvPr/>
        </p:nvSpPr>
        <p:spPr>
          <a:xfrm>
            <a:off x="12185546" y="5275305"/>
            <a:ext cx="2197323" cy="654052"/>
          </a:xfrm>
          <a:prstGeom prst="rect">
            <a:avLst/>
          </a:prstGeom>
        </p:spPr>
        <p:txBody>
          <a:bodyPr lIns="0" tIns="0" rIns="0" bIns="0" rtlCol="0" anchor="t">
            <a:spAutoFit/>
          </a:bodyPr>
          <a:lstStyle/>
          <a:p>
            <a:pPr algn="l">
              <a:lnSpc>
                <a:spcPts val="2575"/>
              </a:lnSpc>
            </a:pPr>
            <a:r>
              <a:rPr lang="en-US" sz="2500" b="1">
                <a:solidFill>
                  <a:srgbClr val="FFFFFF"/>
                </a:solidFill>
                <a:latin typeface="Montserrat Medium"/>
                <a:ea typeface="Montserrat Medium"/>
                <a:cs typeface="Montserrat Medium"/>
                <a:sym typeface="Montserrat Medium"/>
              </a:rPr>
              <a:t>Food &amp; Beverages</a:t>
            </a:r>
          </a:p>
        </p:txBody>
      </p:sp>
      <p:sp>
        <p:nvSpPr>
          <p:cNvPr id="36" name="TextBox 36"/>
          <p:cNvSpPr txBox="1"/>
          <p:nvPr/>
        </p:nvSpPr>
        <p:spPr>
          <a:xfrm>
            <a:off x="14974459" y="5275305"/>
            <a:ext cx="2197323" cy="654052"/>
          </a:xfrm>
          <a:prstGeom prst="rect">
            <a:avLst/>
          </a:prstGeom>
        </p:spPr>
        <p:txBody>
          <a:bodyPr lIns="0" tIns="0" rIns="0" bIns="0" rtlCol="0" anchor="t">
            <a:spAutoFit/>
          </a:bodyPr>
          <a:lstStyle/>
          <a:p>
            <a:pPr algn="l">
              <a:lnSpc>
                <a:spcPts val="2575"/>
              </a:lnSpc>
            </a:pPr>
            <a:r>
              <a:rPr lang="en-US" sz="2500" b="1">
                <a:solidFill>
                  <a:srgbClr val="FFFFFF"/>
                </a:solidFill>
                <a:latin typeface="Montserrat Medium"/>
                <a:ea typeface="Montserrat Medium"/>
                <a:cs typeface="Montserrat Medium"/>
                <a:sym typeface="Montserrat Medium"/>
              </a:rPr>
              <a:t>Marketing &amp; Promotion</a:t>
            </a:r>
          </a:p>
        </p:txBody>
      </p:sp>
      <p:sp>
        <p:nvSpPr>
          <p:cNvPr id="37" name="TextBox 37"/>
          <p:cNvSpPr txBox="1"/>
          <p:nvPr/>
        </p:nvSpPr>
        <p:spPr>
          <a:xfrm>
            <a:off x="12085838" y="6137319"/>
            <a:ext cx="2472572" cy="1979676"/>
          </a:xfrm>
          <a:prstGeom prst="rect">
            <a:avLst/>
          </a:prstGeom>
        </p:spPr>
        <p:txBody>
          <a:bodyPr lIns="0" tIns="0" rIns="0" bIns="0" rtlCol="0" anchor="t">
            <a:spAutoFit/>
          </a:bodyPr>
          <a:lstStyle/>
          <a:p>
            <a:pPr marL="367029" lvl="1" indent="-183514" algn="l">
              <a:lnSpc>
                <a:spcPts val="2651"/>
              </a:lnSpc>
              <a:buFont typeface="Arial"/>
              <a:buChar char="•"/>
            </a:pPr>
            <a:r>
              <a:rPr lang="en-US" sz="1699" b="1">
                <a:solidFill>
                  <a:srgbClr val="FFFFFF"/>
                </a:solidFill>
                <a:latin typeface="Montserrat Medium"/>
                <a:ea typeface="Montserrat Medium"/>
                <a:cs typeface="Montserrat Medium"/>
                <a:sym typeface="Montserrat Medium"/>
              </a:rPr>
              <a:t>Food Trucks (Final selection in progress)</a:t>
            </a:r>
          </a:p>
          <a:p>
            <a:pPr marL="367029" lvl="1" indent="-183514" algn="l">
              <a:lnSpc>
                <a:spcPts val="2651"/>
              </a:lnSpc>
              <a:buFont typeface="Arial"/>
              <a:buChar char="•"/>
            </a:pPr>
            <a:r>
              <a:rPr lang="en-US" sz="1699" b="1">
                <a:solidFill>
                  <a:srgbClr val="FFFFFF"/>
                </a:solidFill>
                <a:latin typeface="Montserrat Medium"/>
                <a:ea typeface="Montserrat Medium"/>
                <a:cs typeface="Montserrat Medium"/>
                <a:sym typeface="Montserrat Medium"/>
              </a:rPr>
              <a:t> Bettys Rentals for Aguas Frescas</a:t>
            </a:r>
          </a:p>
          <a:p>
            <a:pPr algn="l">
              <a:lnSpc>
                <a:spcPts val="2651"/>
              </a:lnSpc>
            </a:pPr>
            <a:endParaRPr lang="en-US" sz="1699" b="1">
              <a:solidFill>
                <a:srgbClr val="FFFFFF"/>
              </a:solidFill>
              <a:latin typeface="Montserrat Medium"/>
              <a:ea typeface="Montserrat Medium"/>
              <a:cs typeface="Montserrat Medium"/>
              <a:sym typeface="Montserrat Medium"/>
            </a:endParaRPr>
          </a:p>
        </p:txBody>
      </p:sp>
      <p:sp>
        <p:nvSpPr>
          <p:cNvPr id="38" name="TextBox 38"/>
          <p:cNvSpPr txBox="1"/>
          <p:nvPr/>
        </p:nvSpPr>
        <p:spPr>
          <a:xfrm>
            <a:off x="14974459" y="6127794"/>
            <a:ext cx="2472572" cy="2208657"/>
          </a:xfrm>
          <a:prstGeom prst="rect">
            <a:avLst/>
          </a:prstGeom>
        </p:spPr>
        <p:txBody>
          <a:bodyPr lIns="0" tIns="0" rIns="0" bIns="0" rtlCol="0" anchor="t">
            <a:spAutoFit/>
          </a:bodyPr>
          <a:lstStyle/>
          <a:p>
            <a:pPr marL="410208" lvl="1" indent="-205104" algn="l">
              <a:lnSpc>
                <a:spcPts val="2963"/>
              </a:lnSpc>
              <a:buFont typeface="Arial"/>
              <a:buChar char="•"/>
            </a:pPr>
            <a:r>
              <a:rPr lang="en-US" sz="1899" b="1">
                <a:solidFill>
                  <a:srgbClr val="FFFFFF"/>
                </a:solidFill>
                <a:latin typeface="Montserrat Medium"/>
                <a:ea typeface="Montserrat Medium"/>
                <a:cs typeface="Montserrat Medium"/>
                <a:sym typeface="Montserrat Medium"/>
              </a:rPr>
              <a:t>Flyer finalization and distribution</a:t>
            </a:r>
          </a:p>
          <a:p>
            <a:pPr marL="410208" lvl="1" indent="-205104" algn="l">
              <a:lnSpc>
                <a:spcPts val="2963"/>
              </a:lnSpc>
              <a:buFont typeface="Arial"/>
              <a:buChar char="•"/>
            </a:pPr>
            <a:r>
              <a:rPr lang="en-US" sz="1899" b="1">
                <a:solidFill>
                  <a:srgbClr val="FFFFFF"/>
                </a:solidFill>
                <a:latin typeface="Montserrat Medium"/>
                <a:ea typeface="Montserrat Medium"/>
                <a:cs typeface="Montserrat Medium"/>
                <a:sym typeface="Montserrat Medium"/>
              </a:rPr>
              <a:t>Co-sponsorship branding with SGA</a:t>
            </a:r>
          </a:p>
          <a:p>
            <a:pPr algn="l">
              <a:lnSpc>
                <a:spcPts val="2963"/>
              </a:lnSpc>
            </a:pPr>
            <a:endParaRPr lang="en-US" sz="1899" b="1">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9DC"/>
        </a:solidFill>
        <a:effectLst/>
      </p:bgPr>
    </p:bg>
    <p:spTree>
      <p:nvGrpSpPr>
        <p:cNvPr id="1" name=""/>
        <p:cNvGrpSpPr/>
        <p:nvPr/>
      </p:nvGrpSpPr>
      <p:grpSpPr>
        <a:xfrm>
          <a:off x="0" y="0"/>
          <a:ext cx="0" cy="0"/>
          <a:chOff x="0" y="0"/>
          <a:chExt cx="0" cy="0"/>
        </a:xfrm>
      </p:grpSpPr>
      <p:sp>
        <p:nvSpPr>
          <p:cNvPr id="2" name="Freeform 2"/>
          <p:cNvSpPr/>
          <p:nvPr/>
        </p:nvSpPr>
        <p:spPr>
          <a:xfrm>
            <a:off x="308147" y="419251"/>
            <a:ext cx="7219003" cy="9343433"/>
          </a:xfrm>
          <a:custGeom>
            <a:avLst/>
            <a:gdLst/>
            <a:ahLst/>
            <a:cxnLst/>
            <a:rect l="l" t="t" r="r" b="b"/>
            <a:pathLst>
              <a:path w="7219003" h="9343433">
                <a:moveTo>
                  <a:pt x="0" y="0"/>
                </a:moveTo>
                <a:lnTo>
                  <a:pt x="7219003" y="0"/>
                </a:lnTo>
                <a:lnTo>
                  <a:pt x="7219003" y="9343434"/>
                </a:lnTo>
                <a:lnTo>
                  <a:pt x="0" y="9343434"/>
                </a:lnTo>
                <a:lnTo>
                  <a:pt x="0" y="0"/>
                </a:lnTo>
                <a:close/>
              </a:path>
            </a:pathLst>
          </a:custGeom>
          <a:blipFill>
            <a:blip r:embed="rId2"/>
            <a:stretch>
              <a:fillRect/>
            </a:stretch>
          </a:blipFill>
        </p:spPr>
        <p:txBody>
          <a:bodyPr/>
          <a:lstStyle/>
          <a:p>
            <a:endParaRPr lang="en-US"/>
          </a:p>
        </p:txBody>
      </p:sp>
      <p:sp>
        <p:nvSpPr>
          <p:cNvPr id="3" name="Freeform 3"/>
          <p:cNvSpPr/>
          <p:nvPr/>
        </p:nvSpPr>
        <p:spPr>
          <a:xfrm>
            <a:off x="9730710" y="419251"/>
            <a:ext cx="7248280" cy="9343433"/>
          </a:xfrm>
          <a:custGeom>
            <a:avLst/>
            <a:gdLst/>
            <a:ahLst/>
            <a:cxnLst/>
            <a:rect l="l" t="t" r="r" b="b"/>
            <a:pathLst>
              <a:path w="7248280" h="9343433">
                <a:moveTo>
                  <a:pt x="0" y="0"/>
                </a:moveTo>
                <a:lnTo>
                  <a:pt x="7248281" y="0"/>
                </a:lnTo>
                <a:lnTo>
                  <a:pt x="7248281" y="9343434"/>
                </a:lnTo>
                <a:lnTo>
                  <a:pt x="0" y="934343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2987135" y="1028700"/>
            <a:ext cx="12313730" cy="8229600"/>
            <a:chOff x="0" y="0"/>
            <a:chExt cx="4122122" cy="2754926"/>
          </a:xfrm>
        </p:grpSpPr>
        <p:sp>
          <p:nvSpPr>
            <p:cNvPr id="4" name="Freeform 4"/>
            <p:cNvSpPr/>
            <p:nvPr/>
          </p:nvSpPr>
          <p:spPr>
            <a:xfrm>
              <a:off x="0" y="0"/>
              <a:ext cx="4122122" cy="2754926"/>
            </a:xfrm>
            <a:custGeom>
              <a:avLst/>
              <a:gdLst/>
              <a:ahLst/>
              <a:cxnLst/>
              <a:rect l="l" t="t" r="r" b="b"/>
              <a:pathLst>
                <a:path w="4122122" h="2754926">
                  <a:moveTo>
                    <a:pt x="9431" y="0"/>
                  </a:moveTo>
                  <a:lnTo>
                    <a:pt x="4112692" y="0"/>
                  </a:lnTo>
                  <a:cubicBezTo>
                    <a:pt x="4117900" y="0"/>
                    <a:pt x="4122122" y="4222"/>
                    <a:pt x="4122122" y="9431"/>
                  </a:cubicBezTo>
                  <a:lnTo>
                    <a:pt x="4122122" y="2745495"/>
                  </a:lnTo>
                  <a:cubicBezTo>
                    <a:pt x="4122122" y="2750704"/>
                    <a:pt x="4117900" y="2754926"/>
                    <a:pt x="4112692" y="2754926"/>
                  </a:cubicBezTo>
                  <a:lnTo>
                    <a:pt x="9431" y="2754926"/>
                  </a:lnTo>
                  <a:cubicBezTo>
                    <a:pt x="6930" y="2754926"/>
                    <a:pt x="4531" y="2753933"/>
                    <a:pt x="2762" y="2752164"/>
                  </a:cubicBezTo>
                  <a:cubicBezTo>
                    <a:pt x="994" y="2750395"/>
                    <a:pt x="0" y="2747997"/>
                    <a:pt x="0" y="2745495"/>
                  </a:cubicBezTo>
                  <a:lnTo>
                    <a:pt x="0" y="9431"/>
                  </a:lnTo>
                  <a:cubicBezTo>
                    <a:pt x="0" y="6930"/>
                    <a:pt x="994" y="4531"/>
                    <a:pt x="2762" y="2762"/>
                  </a:cubicBezTo>
                  <a:cubicBezTo>
                    <a:pt x="4531" y="994"/>
                    <a:pt x="6930" y="0"/>
                    <a:pt x="9431" y="0"/>
                  </a:cubicBezTo>
                  <a:close/>
                </a:path>
              </a:pathLst>
            </a:custGeom>
            <a:solidFill>
              <a:srgbClr val="FFB9DC"/>
            </a:solidFill>
          </p:spPr>
          <p:txBody>
            <a:bodyPr/>
            <a:lstStyle/>
            <a:p>
              <a:endParaRPr lang="en-US"/>
            </a:p>
          </p:txBody>
        </p:sp>
        <p:sp>
          <p:nvSpPr>
            <p:cNvPr id="5" name="TextBox 5"/>
            <p:cNvSpPr txBox="1"/>
            <p:nvPr/>
          </p:nvSpPr>
          <p:spPr>
            <a:xfrm>
              <a:off x="0" y="85725"/>
              <a:ext cx="4122122" cy="2669201"/>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3851209" y="1715511"/>
            <a:ext cx="10298574" cy="1044324"/>
          </a:xfrm>
          <a:prstGeom prst="rect">
            <a:avLst/>
          </a:prstGeom>
        </p:spPr>
        <p:txBody>
          <a:bodyPr lIns="0" tIns="0" rIns="0" bIns="0" rtlCol="0" anchor="t">
            <a:spAutoFit/>
          </a:bodyPr>
          <a:lstStyle/>
          <a:p>
            <a:pPr marL="0" lvl="0" indent="0" algn="ctr">
              <a:lnSpc>
                <a:spcPts val="7992"/>
              </a:lnSpc>
            </a:pPr>
            <a:r>
              <a:rPr lang="en-US" sz="7200" spc="-194">
                <a:latin typeface="Waffle Soft"/>
                <a:ea typeface="Waffle Soft"/>
                <a:cs typeface="Waffle Soft"/>
                <a:sym typeface="Waffle Soft"/>
              </a:rPr>
              <a:t>CONTACTS</a:t>
            </a:r>
          </a:p>
        </p:txBody>
      </p:sp>
      <p:sp>
        <p:nvSpPr>
          <p:cNvPr id="7" name="TextBox 7"/>
          <p:cNvSpPr txBox="1"/>
          <p:nvPr/>
        </p:nvSpPr>
        <p:spPr>
          <a:xfrm>
            <a:off x="3851209" y="2778884"/>
            <a:ext cx="10585582" cy="5327690"/>
          </a:xfrm>
          <a:prstGeom prst="rect">
            <a:avLst/>
          </a:prstGeom>
        </p:spPr>
        <p:txBody>
          <a:bodyPr lIns="0" tIns="0" rIns="0" bIns="0" rtlCol="0" anchor="t">
            <a:spAutoFit/>
          </a:bodyPr>
          <a:lstStyle/>
          <a:p>
            <a:pPr algn="l">
              <a:lnSpc>
                <a:spcPts val="3330"/>
              </a:lnSpc>
            </a:pPr>
            <a:r>
              <a:rPr lang="en-US" sz="2467" b="1" spc="148">
                <a:solidFill>
                  <a:srgbClr val="2B2B2B"/>
                </a:solidFill>
                <a:latin typeface="Canva Sans Medium"/>
                <a:ea typeface="Canva Sans Medium"/>
                <a:cs typeface="Canva Sans Medium"/>
                <a:sym typeface="Canva Sans Medium"/>
              </a:rPr>
              <a:t>CCD </a:t>
            </a:r>
          </a:p>
          <a:p>
            <a:pPr marL="532652" lvl="1" indent="-266326" algn="l">
              <a:lnSpc>
                <a:spcPts val="3330"/>
              </a:lnSpc>
              <a:buFont typeface="Arial"/>
              <a:buChar char="•"/>
            </a:pPr>
            <a:r>
              <a:rPr lang="en-US" sz="2467" b="1" spc="148">
                <a:solidFill>
                  <a:srgbClr val="2B2B2B"/>
                </a:solidFill>
                <a:latin typeface="Canva Sans Medium"/>
                <a:ea typeface="Canva Sans Medium"/>
                <a:cs typeface="Canva Sans Medium"/>
                <a:sym typeface="Canva Sans Medium"/>
              </a:rPr>
              <a:t>Layla Duong</a:t>
            </a:r>
          </a:p>
          <a:p>
            <a:pPr algn="l">
              <a:lnSpc>
                <a:spcPts val="3330"/>
              </a:lnSpc>
            </a:pPr>
            <a:r>
              <a:rPr lang="en-US" sz="2467" b="1" spc="148">
                <a:solidFill>
                  <a:srgbClr val="2B2B2B"/>
                </a:solidFill>
                <a:latin typeface="Canva Sans Medium"/>
                <a:ea typeface="Canva Sans Medium"/>
                <a:cs typeface="Canva Sans Medium"/>
                <a:sym typeface="Canva Sans Medium"/>
              </a:rPr>
              <a:t>Email: lduong6@student.cccs.edu</a:t>
            </a:r>
          </a:p>
          <a:p>
            <a:pPr marL="532652" lvl="1" indent="-266326" algn="l">
              <a:lnSpc>
                <a:spcPts val="3330"/>
              </a:lnSpc>
              <a:buFont typeface="Arial"/>
              <a:buChar char="•"/>
            </a:pPr>
            <a:r>
              <a:rPr lang="en-US" sz="2467" b="1" spc="148">
                <a:solidFill>
                  <a:srgbClr val="2B2B2B"/>
                </a:solidFill>
                <a:latin typeface="Canva Sans Medium"/>
                <a:ea typeface="Canva Sans Medium"/>
                <a:cs typeface="Canva Sans Medium"/>
                <a:sym typeface="Canva Sans Medium"/>
              </a:rPr>
              <a:t>Joanna Sanchez </a:t>
            </a:r>
          </a:p>
          <a:p>
            <a:pPr algn="l">
              <a:lnSpc>
                <a:spcPts val="3330"/>
              </a:lnSpc>
            </a:pPr>
            <a:r>
              <a:rPr lang="en-US" sz="2467" b="1" spc="148">
                <a:solidFill>
                  <a:srgbClr val="2B2B2B"/>
                </a:solidFill>
                <a:latin typeface="Canva Sans Medium"/>
                <a:ea typeface="Canva Sans Medium"/>
                <a:cs typeface="Canva Sans Medium"/>
                <a:sym typeface="Canva Sans Medium"/>
              </a:rPr>
              <a:t>Email: jsanchez638@student.cccs.edu</a:t>
            </a:r>
          </a:p>
          <a:p>
            <a:pPr algn="l">
              <a:lnSpc>
                <a:spcPts val="3330"/>
              </a:lnSpc>
            </a:pPr>
            <a:r>
              <a:rPr lang="en-US" sz="2467" b="1" spc="148">
                <a:solidFill>
                  <a:srgbClr val="2B2B2B"/>
                </a:solidFill>
                <a:latin typeface="Canva Sans Medium"/>
                <a:ea typeface="Canva Sans Medium"/>
                <a:cs typeface="Canva Sans Medium"/>
                <a:sym typeface="Canva Sans Medium"/>
              </a:rPr>
              <a:t>CU Denver</a:t>
            </a:r>
          </a:p>
          <a:p>
            <a:pPr marL="532652" lvl="1" indent="-266326" algn="l">
              <a:lnSpc>
                <a:spcPts val="3330"/>
              </a:lnSpc>
              <a:buFont typeface="Arial"/>
              <a:buChar char="•"/>
            </a:pPr>
            <a:r>
              <a:rPr lang="en-US" sz="2467" b="1" spc="148">
                <a:solidFill>
                  <a:srgbClr val="2B2B2B"/>
                </a:solidFill>
                <a:latin typeface="Canva Sans Medium"/>
                <a:ea typeface="Canva Sans Medium"/>
                <a:cs typeface="Canva Sans Medium"/>
                <a:sym typeface="Canva Sans Medium"/>
              </a:rPr>
              <a:t>Jalissa Vega </a:t>
            </a:r>
          </a:p>
          <a:p>
            <a:pPr algn="l">
              <a:lnSpc>
                <a:spcPts val="3330"/>
              </a:lnSpc>
            </a:pPr>
            <a:r>
              <a:rPr lang="en-US" sz="2467" b="1" spc="148">
                <a:solidFill>
                  <a:srgbClr val="2B2B2B"/>
                </a:solidFill>
                <a:latin typeface="Canva Sans Medium"/>
                <a:ea typeface="Canva Sans Medium"/>
                <a:cs typeface="Canva Sans Medium"/>
                <a:sym typeface="Canva Sans Medium"/>
              </a:rPr>
              <a:t>Email: Jalissa.vega@ucdenver.edu</a:t>
            </a:r>
          </a:p>
          <a:p>
            <a:pPr marL="532652" lvl="1" indent="-266326" algn="l">
              <a:lnSpc>
                <a:spcPts val="3330"/>
              </a:lnSpc>
              <a:buFont typeface="Arial"/>
              <a:buChar char="•"/>
            </a:pPr>
            <a:r>
              <a:rPr lang="en-US" sz="2467" b="1" spc="148">
                <a:solidFill>
                  <a:srgbClr val="2B2B2B"/>
                </a:solidFill>
                <a:latin typeface="Canva Sans Medium"/>
                <a:ea typeface="Canva Sans Medium"/>
                <a:cs typeface="Canva Sans Medium"/>
                <a:sym typeface="Canva Sans Medium"/>
              </a:rPr>
              <a:t>ALPHA</a:t>
            </a:r>
          </a:p>
          <a:p>
            <a:pPr algn="l">
              <a:lnSpc>
                <a:spcPts val="3330"/>
              </a:lnSpc>
            </a:pPr>
            <a:r>
              <a:rPr lang="en-US" sz="2467" b="1" spc="148">
                <a:solidFill>
                  <a:srgbClr val="2B2B2B"/>
                </a:solidFill>
                <a:latin typeface="Canva Sans Medium"/>
                <a:ea typeface="Canva Sans Medium"/>
                <a:cs typeface="Canva Sans Medium"/>
                <a:sym typeface="Canva Sans Medium"/>
              </a:rPr>
              <a:t>Email: alpfa@ucdenver.edu</a:t>
            </a:r>
          </a:p>
          <a:p>
            <a:pPr algn="l">
              <a:lnSpc>
                <a:spcPts val="3330"/>
              </a:lnSpc>
            </a:pPr>
            <a:r>
              <a:rPr lang="en-US" sz="2467" b="1" spc="148">
                <a:solidFill>
                  <a:srgbClr val="2B2B2B"/>
                </a:solidFill>
                <a:latin typeface="Canva Sans Medium"/>
                <a:ea typeface="Canva Sans Medium"/>
                <a:cs typeface="Canva Sans Medium"/>
                <a:sym typeface="Canva Sans Medium"/>
              </a:rPr>
              <a:t>MSU </a:t>
            </a:r>
          </a:p>
          <a:p>
            <a:pPr marL="532652" lvl="1" indent="-266326" algn="l">
              <a:lnSpc>
                <a:spcPts val="3330"/>
              </a:lnSpc>
              <a:buFont typeface="Arial"/>
              <a:buChar char="•"/>
            </a:pPr>
            <a:r>
              <a:rPr lang="en-US" sz="2467" b="1" spc="148">
                <a:solidFill>
                  <a:srgbClr val="2B2B2B"/>
                </a:solidFill>
                <a:latin typeface="Canva Sans Medium"/>
                <a:ea typeface="Canva Sans Medium"/>
                <a:cs typeface="Canva Sans Medium"/>
                <a:sym typeface="Canva Sans Medium"/>
              </a:rPr>
              <a:t>Patrick Cervera</a:t>
            </a:r>
          </a:p>
          <a:p>
            <a:pPr algn="l">
              <a:lnSpc>
                <a:spcPts val="3330"/>
              </a:lnSpc>
              <a:spcBef>
                <a:spcPct val="0"/>
              </a:spcBef>
            </a:pPr>
            <a:r>
              <a:rPr lang="en-US" sz="2467" b="1" spc="148">
                <a:solidFill>
                  <a:srgbClr val="2B2B2B"/>
                </a:solidFill>
                <a:latin typeface="Canva Sans Medium"/>
                <a:ea typeface="Canva Sans Medium"/>
                <a:cs typeface="Canva Sans Medium"/>
                <a:sym typeface="Canva Sans Medium"/>
              </a:rPr>
              <a:t>Email: pcerver1@msudenver.edu</a:t>
            </a:r>
          </a:p>
        </p:txBody>
      </p:sp>
      <p:sp>
        <p:nvSpPr>
          <p:cNvPr id="8" name="Freeform 8"/>
          <p:cNvSpPr/>
          <p:nvPr/>
        </p:nvSpPr>
        <p:spPr>
          <a:xfrm>
            <a:off x="-1338819" y="7811078"/>
            <a:ext cx="4770783" cy="4114800"/>
          </a:xfrm>
          <a:custGeom>
            <a:avLst/>
            <a:gdLst/>
            <a:ahLst/>
            <a:cxnLst/>
            <a:rect l="l" t="t" r="r" b="b"/>
            <a:pathLst>
              <a:path w="4770783" h="4114800">
                <a:moveTo>
                  <a:pt x="0" y="0"/>
                </a:moveTo>
                <a:lnTo>
                  <a:pt x="4770783" y="0"/>
                </a:lnTo>
                <a:lnTo>
                  <a:pt x="47707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957943" y="-1028700"/>
            <a:ext cx="4009031" cy="3788534"/>
          </a:xfrm>
          <a:custGeom>
            <a:avLst/>
            <a:gdLst/>
            <a:ahLst/>
            <a:cxnLst/>
            <a:rect l="l" t="t" r="r" b="b"/>
            <a:pathLst>
              <a:path w="4009031" h="3788534">
                <a:moveTo>
                  <a:pt x="0" y="0"/>
                </a:moveTo>
                <a:lnTo>
                  <a:pt x="4009031" y="0"/>
                </a:lnTo>
                <a:lnTo>
                  <a:pt x="4009031" y="3788534"/>
                </a:lnTo>
                <a:lnTo>
                  <a:pt x="0" y="37885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4194280">
            <a:off x="-2257593" y="3698521"/>
            <a:ext cx="4305636" cy="2699459"/>
          </a:xfrm>
          <a:custGeom>
            <a:avLst/>
            <a:gdLst/>
            <a:ahLst/>
            <a:cxnLst/>
            <a:rect l="l" t="t" r="r" b="b"/>
            <a:pathLst>
              <a:path w="4305636" h="2699459">
                <a:moveTo>
                  <a:pt x="0" y="0"/>
                </a:moveTo>
                <a:lnTo>
                  <a:pt x="4305636" y="0"/>
                </a:lnTo>
                <a:lnTo>
                  <a:pt x="4305636" y="2699458"/>
                </a:lnTo>
                <a:lnTo>
                  <a:pt x="0" y="2699458"/>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1" name="Freeform 11"/>
          <p:cNvSpPr/>
          <p:nvPr/>
        </p:nvSpPr>
        <p:spPr>
          <a:xfrm>
            <a:off x="14320790" y="-2496326"/>
            <a:ext cx="4798601" cy="4114800"/>
          </a:xfrm>
          <a:custGeom>
            <a:avLst/>
            <a:gdLst/>
            <a:ahLst/>
            <a:cxnLst/>
            <a:rect l="l" t="t" r="r" b="b"/>
            <a:pathLst>
              <a:path w="4798601" h="4114800">
                <a:moveTo>
                  <a:pt x="0" y="0"/>
                </a:moveTo>
                <a:lnTo>
                  <a:pt x="4798600" y="0"/>
                </a:lnTo>
                <a:lnTo>
                  <a:pt x="47986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15807473" y="7896557"/>
            <a:ext cx="2903654" cy="3943842"/>
          </a:xfrm>
          <a:custGeom>
            <a:avLst/>
            <a:gdLst/>
            <a:ahLst/>
            <a:cxnLst/>
            <a:rect l="l" t="t" r="r" b="b"/>
            <a:pathLst>
              <a:path w="2903654" h="3943842">
                <a:moveTo>
                  <a:pt x="0" y="0"/>
                </a:moveTo>
                <a:lnTo>
                  <a:pt x="2903654" y="0"/>
                </a:lnTo>
                <a:lnTo>
                  <a:pt x="2903654" y="3943842"/>
                </a:lnTo>
                <a:lnTo>
                  <a:pt x="0" y="3943842"/>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3" name="Freeform 13"/>
          <p:cNvSpPr/>
          <p:nvPr/>
        </p:nvSpPr>
        <p:spPr>
          <a:xfrm>
            <a:off x="17259300" y="1982512"/>
            <a:ext cx="5097501" cy="4114800"/>
          </a:xfrm>
          <a:custGeom>
            <a:avLst/>
            <a:gdLst/>
            <a:ahLst/>
            <a:cxnLst/>
            <a:rect l="l" t="t" r="r" b="b"/>
            <a:pathLst>
              <a:path w="5097501" h="4114800">
                <a:moveTo>
                  <a:pt x="0" y="0"/>
                </a:moveTo>
                <a:lnTo>
                  <a:pt x="5097501" y="0"/>
                </a:lnTo>
                <a:lnTo>
                  <a:pt x="5097501"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4" name="Freeform 14"/>
          <p:cNvSpPr/>
          <p:nvPr/>
        </p:nvSpPr>
        <p:spPr>
          <a:xfrm>
            <a:off x="16720090" y="6461349"/>
            <a:ext cx="4305636" cy="2699459"/>
          </a:xfrm>
          <a:custGeom>
            <a:avLst/>
            <a:gdLst/>
            <a:ahLst/>
            <a:cxnLst/>
            <a:rect l="l" t="t" r="r" b="b"/>
            <a:pathLst>
              <a:path w="4305636" h="2699459">
                <a:moveTo>
                  <a:pt x="0" y="0"/>
                </a:moveTo>
                <a:lnTo>
                  <a:pt x="4305636" y="0"/>
                </a:lnTo>
                <a:lnTo>
                  <a:pt x="4305636" y="2699459"/>
                </a:lnTo>
                <a:lnTo>
                  <a:pt x="0" y="269945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2987135" y="1028700"/>
            <a:ext cx="12313730" cy="8229600"/>
            <a:chOff x="0" y="0"/>
            <a:chExt cx="4122122" cy="2754926"/>
          </a:xfrm>
        </p:grpSpPr>
        <p:sp>
          <p:nvSpPr>
            <p:cNvPr id="4" name="Freeform 4"/>
            <p:cNvSpPr/>
            <p:nvPr/>
          </p:nvSpPr>
          <p:spPr>
            <a:xfrm>
              <a:off x="0" y="0"/>
              <a:ext cx="4122122" cy="2754926"/>
            </a:xfrm>
            <a:custGeom>
              <a:avLst/>
              <a:gdLst/>
              <a:ahLst/>
              <a:cxnLst/>
              <a:rect l="l" t="t" r="r" b="b"/>
              <a:pathLst>
                <a:path w="4122122" h="2754926">
                  <a:moveTo>
                    <a:pt x="9431" y="0"/>
                  </a:moveTo>
                  <a:lnTo>
                    <a:pt x="4112692" y="0"/>
                  </a:lnTo>
                  <a:cubicBezTo>
                    <a:pt x="4117900" y="0"/>
                    <a:pt x="4122122" y="4222"/>
                    <a:pt x="4122122" y="9431"/>
                  </a:cubicBezTo>
                  <a:lnTo>
                    <a:pt x="4122122" y="2745495"/>
                  </a:lnTo>
                  <a:cubicBezTo>
                    <a:pt x="4122122" y="2750704"/>
                    <a:pt x="4117900" y="2754926"/>
                    <a:pt x="4112692" y="2754926"/>
                  </a:cubicBezTo>
                  <a:lnTo>
                    <a:pt x="9431" y="2754926"/>
                  </a:lnTo>
                  <a:cubicBezTo>
                    <a:pt x="6930" y="2754926"/>
                    <a:pt x="4531" y="2753933"/>
                    <a:pt x="2762" y="2752164"/>
                  </a:cubicBezTo>
                  <a:cubicBezTo>
                    <a:pt x="994" y="2750395"/>
                    <a:pt x="0" y="2747997"/>
                    <a:pt x="0" y="2745495"/>
                  </a:cubicBezTo>
                  <a:lnTo>
                    <a:pt x="0" y="9431"/>
                  </a:lnTo>
                  <a:cubicBezTo>
                    <a:pt x="0" y="6930"/>
                    <a:pt x="994" y="4531"/>
                    <a:pt x="2762" y="2762"/>
                  </a:cubicBezTo>
                  <a:cubicBezTo>
                    <a:pt x="4531" y="994"/>
                    <a:pt x="6930" y="0"/>
                    <a:pt x="9431" y="0"/>
                  </a:cubicBezTo>
                  <a:close/>
                </a:path>
              </a:pathLst>
            </a:custGeom>
            <a:solidFill>
              <a:srgbClr val="FFB9DC"/>
            </a:solidFill>
          </p:spPr>
          <p:txBody>
            <a:bodyPr/>
            <a:lstStyle/>
            <a:p>
              <a:endParaRPr lang="en-US"/>
            </a:p>
          </p:txBody>
        </p:sp>
        <p:sp>
          <p:nvSpPr>
            <p:cNvPr id="5" name="TextBox 5"/>
            <p:cNvSpPr txBox="1"/>
            <p:nvPr/>
          </p:nvSpPr>
          <p:spPr>
            <a:xfrm>
              <a:off x="0" y="85725"/>
              <a:ext cx="4122122" cy="2669201"/>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3994713" y="2993501"/>
            <a:ext cx="10298574" cy="1044324"/>
          </a:xfrm>
          <a:prstGeom prst="rect">
            <a:avLst/>
          </a:prstGeom>
        </p:spPr>
        <p:txBody>
          <a:bodyPr lIns="0" tIns="0" rIns="0" bIns="0" rtlCol="0" anchor="t">
            <a:spAutoFit/>
          </a:bodyPr>
          <a:lstStyle/>
          <a:p>
            <a:pPr marL="0" lvl="0" indent="0" algn="ctr">
              <a:lnSpc>
                <a:spcPts val="7992"/>
              </a:lnSpc>
            </a:pPr>
            <a:r>
              <a:rPr lang="en-US" sz="7200" spc="-194">
                <a:latin typeface="Waffle Soft"/>
                <a:ea typeface="Waffle Soft"/>
                <a:cs typeface="Waffle Soft"/>
                <a:sym typeface="Waffle Soft"/>
              </a:rPr>
              <a:t>CONCLUSIONS</a:t>
            </a:r>
          </a:p>
        </p:txBody>
      </p:sp>
      <p:sp>
        <p:nvSpPr>
          <p:cNvPr id="7" name="TextBox 7"/>
          <p:cNvSpPr txBox="1"/>
          <p:nvPr/>
        </p:nvSpPr>
        <p:spPr>
          <a:xfrm>
            <a:off x="4853352" y="4350274"/>
            <a:ext cx="8581296" cy="2657475"/>
          </a:xfrm>
          <a:prstGeom prst="rect">
            <a:avLst/>
          </a:prstGeom>
        </p:spPr>
        <p:txBody>
          <a:bodyPr lIns="0" tIns="0" rIns="0" bIns="0" rtlCol="0" anchor="t">
            <a:spAutoFit/>
          </a:bodyPr>
          <a:lstStyle/>
          <a:p>
            <a:pPr marL="0" lvl="0" indent="0" algn="ctr">
              <a:lnSpc>
                <a:spcPts val="2699"/>
              </a:lnSpc>
              <a:spcBef>
                <a:spcPct val="0"/>
              </a:spcBef>
            </a:pPr>
            <a:r>
              <a:rPr lang="en-US" sz="1999" b="1" spc="119">
                <a:solidFill>
                  <a:srgbClr val="2B2B2B"/>
                </a:solidFill>
                <a:latin typeface="Canva Sans Medium"/>
                <a:ea typeface="Canva Sans Medium"/>
                <a:cs typeface="Canva Sans Medium"/>
                <a:sym typeface="Canva Sans Medium"/>
              </a:rPr>
              <a:t>The Cultural Celebration &amp; Community Fair is more than just an event—it is an opportunity to bring our community together, celebrate diversity, and create lasting memories. With your support, we can provide students with an enriching experience filled with cultural performances, engaging activities, and opportunities for connection. We appreciate your consideration and look forward to your support in making this event a success.</a:t>
            </a:r>
          </a:p>
        </p:txBody>
      </p:sp>
      <p:sp>
        <p:nvSpPr>
          <p:cNvPr id="8" name="Freeform 8"/>
          <p:cNvSpPr/>
          <p:nvPr/>
        </p:nvSpPr>
        <p:spPr>
          <a:xfrm>
            <a:off x="-1338819" y="7811078"/>
            <a:ext cx="4770783" cy="4114800"/>
          </a:xfrm>
          <a:custGeom>
            <a:avLst/>
            <a:gdLst/>
            <a:ahLst/>
            <a:cxnLst/>
            <a:rect l="l" t="t" r="r" b="b"/>
            <a:pathLst>
              <a:path w="4770783" h="4114800">
                <a:moveTo>
                  <a:pt x="0" y="0"/>
                </a:moveTo>
                <a:lnTo>
                  <a:pt x="4770783" y="0"/>
                </a:lnTo>
                <a:lnTo>
                  <a:pt x="47707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957943" y="-1028700"/>
            <a:ext cx="4009031" cy="3788534"/>
          </a:xfrm>
          <a:custGeom>
            <a:avLst/>
            <a:gdLst/>
            <a:ahLst/>
            <a:cxnLst/>
            <a:rect l="l" t="t" r="r" b="b"/>
            <a:pathLst>
              <a:path w="4009031" h="3788534">
                <a:moveTo>
                  <a:pt x="0" y="0"/>
                </a:moveTo>
                <a:lnTo>
                  <a:pt x="4009031" y="0"/>
                </a:lnTo>
                <a:lnTo>
                  <a:pt x="4009031" y="3788534"/>
                </a:lnTo>
                <a:lnTo>
                  <a:pt x="0" y="37885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4194280">
            <a:off x="-2257593" y="3698521"/>
            <a:ext cx="4305636" cy="2699459"/>
          </a:xfrm>
          <a:custGeom>
            <a:avLst/>
            <a:gdLst/>
            <a:ahLst/>
            <a:cxnLst/>
            <a:rect l="l" t="t" r="r" b="b"/>
            <a:pathLst>
              <a:path w="4305636" h="2699459">
                <a:moveTo>
                  <a:pt x="0" y="0"/>
                </a:moveTo>
                <a:lnTo>
                  <a:pt x="4305636" y="0"/>
                </a:lnTo>
                <a:lnTo>
                  <a:pt x="4305636" y="2699458"/>
                </a:lnTo>
                <a:lnTo>
                  <a:pt x="0" y="2699458"/>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1" name="Freeform 11"/>
          <p:cNvSpPr/>
          <p:nvPr/>
        </p:nvSpPr>
        <p:spPr>
          <a:xfrm>
            <a:off x="14320790" y="-2496326"/>
            <a:ext cx="4798601" cy="4114800"/>
          </a:xfrm>
          <a:custGeom>
            <a:avLst/>
            <a:gdLst/>
            <a:ahLst/>
            <a:cxnLst/>
            <a:rect l="l" t="t" r="r" b="b"/>
            <a:pathLst>
              <a:path w="4798601" h="4114800">
                <a:moveTo>
                  <a:pt x="0" y="0"/>
                </a:moveTo>
                <a:lnTo>
                  <a:pt x="4798600" y="0"/>
                </a:lnTo>
                <a:lnTo>
                  <a:pt x="47986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15807473" y="7896557"/>
            <a:ext cx="2903654" cy="3943842"/>
          </a:xfrm>
          <a:custGeom>
            <a:avLst/>
            <a:gdLst/>
            <a:ahLst/>
            <a:cxnLst/>
            <a:rect l="l" t="t" r="r" b="b"/>
            <a:pathLst>
              <a:path w="2903654" h="3943842">
                <a:moveTo>
                  <a:pt x="0" y="0"/>
                </a:moveTo>
                <a:lnTo>
                  <a:pt x="2903654" y="0"/>
                </a:lnTo>
                <a:lnTo>
                  <a:pt x="2903654" y="3943842"/>
                </a:lnTo>
                <a:lnTo>
                  <a:pt x="0" y="3943842"/>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3" name="Freeform 13"/>
          <p:cNvSpPr/>
          <p:nvPr/>
        </p:nvSpPr>
        <p:spPr>
          <a:xfrm>
            <a:off x="17259300" y="1982512"/>
            <a:ext cx="5097501" cy="4114800"/>
          </a:xfrm>
          <a:custGeom>
            <a:avLst/>
            <a:gdLst/>
            <a:ahLst/>
            <a:cxnLst/>
            <a:rect l="l" t="t" r="r" b="b"/>
            <a:pathLst>
              <a:path w="5097501" h="4114800">
                <a:moveTo>
                  <a:pt x="0" y="0"/>
                </a:moveTo>
                <a:lnTo>
                  <a:pt x="5097501" y="0"/>
                </a:lnTo>
                <a:lnTo>
                  <a:pt x="5097501"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4" name="Freeform 14"/>
          <p:cNvSpPr/>
          <p:nvPr/>
        </p:nvSpPr>
        <p:spPr>
          <a:xfrm>
            <a:off x="16720090" y="6461349"/>
            <a:ext cx="4305636" cy="2699459"/>
          </a:xfrm>
          <a:custGeom>
            <a:avLst/>
            <a:gdLst/>
            <a:ahLst/>
            <a:cxnLst/>
            <a:rect l="l" t="t" r="r" b="b"/>
            <a:pathLst>
              <a:path w="4305636" h="2699459">
                <a:moveTo>
                  <a:pt x="0" y="0"/>
                </a:moveTo>
                <a:lnTo>
                  <a:pt x="4305636" y="0"/>
                </a:lnTo>
                <a:lnTo>
                  <a:pt x="4305636" y="2699459"/>
                </a:lnTo>
                <a:lnTo>
                  <a:pt x="0" y="269945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286CD820C6A448A61BA7333289AD5B" ma:contentTypeVersion="18" ma:contentTypeDescription="Create a new document." ma:contentTypeScope="" ma:versionID="1f7a062dd286b1e03ed5be3b1a6f9bd9">
  <xsd:schema xmlns:xsd="http://www.w3.org/2001/XMLSchema" xmlns:xs="http://www.w3.org/2001/XMLSchema" xmlns:p="http://schemas.microsoft.com/office/2006/metadata/properties" xmlns:ns2="630cb9ba-817a-478c-b893-a05d3033a176" xmlns:ns3="80d4a1a5-ff20-4541-a847-30610996df42" targetNamespace="http://schemas.microsoft.com/office/2006/metadata/properties" ma:root="true" ma:fieldsID="fec534945b7e940ae1ecf03321fcd4b1" ns2:_="" ns3:_="">
    <xsd:import namespace="630cb9ba-817a-478c-b893-a05d3033a176"/>
    <xsd:import namespace="80d4a1a5-ff20-4541-a847-30610996d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cb9ba-817a-478c-b893-a05d3033a1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d4a1a5-ff20-4541-a847-30610996df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744e83-4cec-43dc-a07c-a3e39ee1696f}" ma:internalName="TaxCatchAll" ma:showField="CatchAllData" ma:web="80d4a1a5-ff20-4541-a847-30610996df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0cb9ba-817a-478c-b893-a05d3033a176">
      <Terms xmlns="http://schemas.microsoft.com/office/infopath/2007/PartnerControls"/>
    </lcf76f155ced4ddcb4097134ff3c332f>
    <TaxCatchAll xmlns="80d4a1a5-ff20-4541-a847-30610996df42" xsi:nil="true"/>
  </documentManagement>
</p:properties>
</file>

<file path=customXml/itemProps1.xml><?xml version="1.0" encoding="utf-8"?>
<ds:datastoreItem xmlns:ds="http://schemas.openxmlformats.org/officeDocument/2006/customXml" ds:itemID="{9542FACB-F29C-47E2-92C7-430182A42FBA}"/>
</file>

<file path=customXml/itemProps2.xml><?xml version="1.0" encoding="utf-8"?>
<ds:datastoreItem xmlns:ds="http://schemas.openxmlformats.org/officeDocument/2006/customXml" ds:itemID="{C2F35468-B38C-4AC0-9E46-26F4EDCFCBCF}"/>
</file>

<file path=customXml/itemProps3.xml><?xml version="1.0" encoding="utf-8"?>
<ds:datastoreItem xmlns:ds="http://schemas.openxmlformats.org/officeDocument/2006/customXml" ds:itemID="{42E4D006-8343-481E-BA12-5E32B2981D9C}"/>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Fusion Fest</dc:title>
  <cp:revision>1</cp:revision>
  <dcterms:created xsi:type="dcterms:W3CDTF">2006-08-16T00:00:00Z</dcterms:created>
  <dcterms:modified xsi:type="dcterms:W3CDTF">2025-04-02T17:14:40Z</dcterms:modified>
  <dc:identifier>DAGjXdUR0Vk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0x010100DD286CD820C6A448A61BA7333289AD5B</vt:lpwstr>
  </property>
</Properties>
</file>