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410" r:id="rId5"/>
    <p:sldId id="429" r:id="rId6"/>
    <p:sldId id="432" r:id="rId7"/>
    <p:sldId id="404" r:id="rId8"/>
    <p:sldId id="415" r:id="rId9"/>
    <p:sldId id="431" r:id="rId10"/>
    <p:sldId id="425" r:id="rId11"/>
    <p:sldId id="426" r:id="rId12"/>
    <p:sldId id="428" r:id="rId13"/>
    <p:sldId id="418" r:id="rId14"/>
    <p:sldId id="423" r:id="rId15"/>
    <p:sldId id="424" r:id="rId16"/>
    <p:sldId id="430" r:id="rId17"/>
    <p:sldId id="406" r:id="rId18"/>
    <p:sldId id="398" r:id="rId19"/>
    <p:sldId id="4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38" autoAdjust="0"/>
  </p:normalViewPr>
  <p:slideViewPr>
    <p:cSldViewPr snapToGrid="0">
      <p:cViewPr varScale="1">
        <p:scale>
          <a:sx n="96" d="100"/>
          <a:sy n="96" d="100"/>
        </p:scale>
        <p:origin x="354" y="96"/>
      </p:cViewPr>
      <p:guideLst/>
    </p:cSldViewPr>
  </p:slideViewPr>
  <p:outlineViewPr>
    <p:cViewPr>
      <p:scale>
        <a:sx n="33" d="100"/>
        <a:sy n="33" d="100"/>
      </p:scale>
      <p:origin x="0" y="-169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6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BC71D-1C65-4694-BF89-EA3651D565C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9C9C17-1D2F-43DE-8FF4-25B667815CB5}">
      <dgm:prSet/>
      <dgm:spPr/>
      <dgm:t>
        <a:bodyPr/>
        <a:lstStyle/>
        <a:p>
          <a:r>
            <a:rPr lang="en-US" dirty="0"/>
            <a:t>Focus on what you can control.  </a:t>
          </a:r>
        </a:p>
      </dgm:t>
    </dgm:pt>
    <dgm:pt modelId="{1409A944-0E29-43A6-AD14-2013202E95E2}" type="parTrans" cxnId="{F03BCBDE-43DE-4EF5-BAFA-4980E4F20B9B}">
      <dgm:prSet/>
      <dgm:spPr/>
      <dgm:t>
        <a:bodyPr/>
        <a:lstStyle/>
        <a:p>
          <a:endParaRPr lang="en-US"/>
        </a:p>
      </dgm:t>
    </dgm:pt>
    <dgm:pt modelId="{B3C14B2B-F289-4E3A-B1E4-C6B777EF378A}" type="sibTrans" cxnId="{F03BCBDE-43DE-4EF5-BAFA-4980E4F20B9B}">
      <dgm:prSet/>
      <dgm:spPr/>
      <dgm:t>
        <a:bodyPr/>
        <a:lstStyle/>
        <a:p>
          <a:endParaRPr lang="en-US"/>
        </a:p>
      </dgm:t>
    </dgm:pt>
    <dgm:pt modelId="{5D09679A-6F27-4D86-A4E5-551CCC7DABAE}">
      <dgm:prSet/>
      <dgm:spPr/>
      <dgm:t>
        <a:bodyPr/>
        <a:lstStyle/>
        <a:p>
          <a:r>
            <a:rPr lang="en-US" dirty="0"/>
            <a:t>Get started early whenever possible.</a:t>
          </a:r>
        </a:p>
      </dgm:t>
    </dgm:pt>
    <dgm:pt modelId="{32B402F9-E59E-402A-A831-EA98C55D91D3}" type="parTrans" cxnId="{B6F5E436-2B59-4231-B3A6-02BA62F571CE}">
      <dgm:prSet/>
      <dgm:spPr/>
      <dgm:t>
        <a:bodyPr/>
        <a:lstStyle/>
        <a:p>
          <a:endParaRPr lang="en-US"/>
        </a:p>
      </dgm:t>
    </dgm:pt>
    <dgm:pt modelId="{B095ECD7-83A9-4B50-B803-E30B9D59758E}" type="sibTrans" cxnId="{B6F5E436-2B59-4231-B3A6-02BA62F571CE}">
      <dgm:prSet/>
      <dgm:spPr/>
      <dgm:t>
        <a:bodyPr/>
        <a:lstStyle/>
        <a:p>
          <a:endParaRPr lang="en-US"/>
        </a:p>
      </dgm:t>
    </dgm:pt>
    <dgm:pt modelId="{9065DDD9-9F63-45BC-884B-02056633085E}">
      <dgm:prSet/>
      <dgm:spPr/>
      <dgm:t>
        <a:bodyPr/>
        <a:lstStyle/>
        <a:p>
          <a:r>
            <a:rPr lang="en-US" dirty="0"/>
            <a:t>Look to trusted and credible sources of information.</a:t>
          </a:r>
        </a:p>
      </dgm:t>
    </dgm:pt>
    <dgm:pt modelId="{9F6361DE-41C5-4758-BE5A-7B414E43F5D1}" type="parTrans" cxnId="{70628589-EF16-4D97-AAF3-C6774889346B}">
      <dgm:prSet/>
      <dgm:spPr/>
      <dgm:t>
        <a:bodyPr/>
        <a:lstStyle/>
        <a:p>
          <a:endParaRPr lang="en-US"/>
        </a:p>
      </dgm:t>
    </dgm:pt>
    <dgm:pt modelId="{8CBF78C2-F971-49A6-ABB4-0EEE1C2C03ED}" type="sibTrans" cxnId="{70628589-EF16-4D97-AAF3-C6774889346B}">
      <dgm:prSet/>
      <dgm:spPr/>
      <dgm:t>
        <a:bodyPr/>
        <a:lstStyle/>
        <a:p>
          <a:endParaRPr lang="en-US"/>
        </a:p>
      </dgm:t>
    </dgm:pt>
    <dgm:pt modelId="{E4185612-0A8A-4070-9118-B15BA4340C6C}">
      <dgm:prSet/>
      <dgm:spPr/>
      <dgm:t>
        <a:bodyPr/>
        <a:lstStyle/>
        <a:p>
          <a:r>
            <a:rPr lang="en-US"/>
            <a:t>Be as flexible as possible.</a:t>
          </a:r>
        </a:p>
      </dgm:t>
    </dgm:pt>
    <dgm:pt modelId="{B607D249-1C0F-465C-B576-15D1F374D08D}" type="parTrans" cxnId="{13C69567-7FB6-492F-AD10-A83955976E6D}">
      <dgm:prSet/>
      <dgm:spPr/>
      <dgm:t>
        <a:bodyPr/>
        <a:lstStyle/>
        <a:p>
          <a:endParaRPr lang="en-US"/>
        </a:p>
      </dgm:t>
    </dgm:pt>
    <dgm:pt modelId="{127151CC-BF57-4050-8F0F-85EF218834F2}" type="sibTrans" cxnId="{13C69567-7FB6-492F-AD10-A83955976E6D}">
      <dgm:prSet/>
      <dgm:spPr/>
      <dgm:t>
        <a:bodyPr/>
        <a:lstStyle/>
        <a:p>
          <a:endParaRPr lang="en-US"/>
        </a:p>
      </dgm:t>
    </dgm:pt>
    <dgm:pt modelId="{E428C65C-0053-48EE-BE7C-115951DF379B}">
      <dgm:prSet/>
      <dgm:spPr/>
      <dgm:t>
        <a:bodyPr/>
        <a:lstStyle/>
        <a:p>
          <a:r>
            <a:rPr lang="en-US" dirty="0"/>
            <a:t>Look for what is positive about the change.</a:t>
          </a:r>
        </a:p>
      </dgm:t>
    </dgm:pt>
    <dgm:pt modelId="{07933518-D17C-49B9-95C2-A6F0711190FD}" type="parTrans" cxnId="{2DDECA1B-CC13-48EF-A85E-9418C8C94A3E}">
      <dgm:prSet/>
      <dgm:spPr/>
      <dgm:t>
        <a:bodyPr/>
        <a:lstStyle/>
        <a:p>
          <a:endParaRPr lang="en-US"/>
        </a:p>
      </dgm:t>
    </dgm:pt>
    <dgm:pt modelId="{0591E20D-4C78-46E0-9B25-7F5C3010A561}" type="sibTrans" cxnId="{2DDECA1B-CC13-48EF-A85E-9418C8C94A3E}">
      <dgm:prSet/>
      <dgm:spPr/>
      <dgm:t>
        <a:bodyPr/>
        <a:lstStyle/>
        <a:p>
          <a:endParaRPr lang="en-US"/>
        </a:p>
      </dgm:t>
    </dgm:pt>
    <dgm:pt modelId="{C7B0FBF3-E092-4D46-97B9-12EED3B874F1}" type="pres">
      <dgm:prSet presAssocID="{1BDBC71D-1C65-4694-BF89-EA3651D565CB}" presName="root" presStyleCnt="0">
        <dgm:presLayoutVars>
          <dgm:dir/>
          <dgm:resizeHandles val="exact"/>
        </dgm:presLayoutVars>
      </dgm:prSet>
      <dgm:spPr/>
    </dgm:pt>
    <dgm:pt modelId="{5B7B2925-3982-4E01-8846-8CE9EAC85120}" type="pres">
      <dgm:prSet presAssocID="{B09C9C17-1D2F-43DE-8FF4-25B667815CB5}" presName="compNode" presStyleCnt="0"/>
      <dgm:spPr/>
    </dgm:pt>
    <dgm:pt modelId="{B8866BBF-99B7-41B9-876F-76A4211E2F3A}" type="pres">
      <dgm:prSet presAssocID="{B09C9C17-1D2F-43DE-8FF4-25B667815CB5}" presName="bgRect" presStyleLbl="bgShp" presStyleIdx="0" presStyleCnt="5"/>
      <dgm:spPr>
        <a:solidFill>
          <a:schemeClr val="accent3"/>
        </a:solidFill>
      </dgm:spPr>
    </dgm:pt>
    <dgm:pt modelId="{8382B42B-2AEE-4E5C-85B0-A554C0D9973A}" type="pres">
      <dgm:prSet presAssocID="{B09C9C17-1D2F-43DE-8FF4-25B667815CB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147BFE2-42FA-4D12-8C38-7A2EBDBBC4F1}" type="pres">
      <dgm:prSet presAssocID="{B09C9C17-1D2F-43DE-8FF4-25B667815CB5}" presName="spaceRect" presStyleCnt="0"/>
      <dgm:spPr/>
    </dgm:pt>
    <dgm:pt modelId="{5D907153-0041-4520-83AF-BD83546E8958}" type="pres">
      <dgm:prSet presAssocID="{B09C9C17-1D2F-43DE-8FF4-25B667815CB5}" presName="parTx" presStyleLbl="revTx" presStyleIdx="0" presStyleCnt="5">
        <dgm:presLayoutVars>
          <dgm:chMax val="0"/>
          <dgm:chPref val="0"/>
        </dgm:presLayoutVars>
      </dgm:prSet>
      <dgm:spPr/>
    </dgm:pt>
    <dgm:pt modelId="{DAC9002C-7205-45C4-B8FB-6C62EA833362}" type="pres">
      <dgm:prSet presAssocID="{B3C14B2B-F289-4E3A-B1E4-C6B777EF378A}" presName="sibTrans" presStyleCnt="0"/>
      <dgm:spPr/>
    </dgm:pt>
    <dgm:pt modelId="{7BEAA4DF-7377-4C90-A320-C703E45093AB}" type="pres">
      <dgm:prSet presAssocID="{5D09679A-6F27-4D86-A4E5-551CCC7DABAE}" presName="compNode" presStyleCnt="0"/>
      <dgm:spPr/>
    </dgm:pt>
    <dgm:pt modelId="{D0EC89E8-3DEA-44B8-A7CB-321AE050A719}" type="pres">
      <dgm:prSet presAssocID="{5D09679A-6F27-4D86-A4E5-551CCC7DABAE}" presName="bgRect" presStyleLbl="bgShp" presStyleIdx="1" presStyleCnt="5"/>
      <dgm:spPr>
        <a:solidFill>
          <a:schemeClr val="accent3"/>
        </a:solidFill>
      </dgm:spPr>
    </dgm:pt>
    <dgm:pt modelId="{3CC79079-A815-4AD3-ADD7-6F8F8F74C4AC}" type="pres">
      <dgm:prSet presAssocID="{5D09679A-6F27-4D86-A4E5-551CCC7DABA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E9F04E9D-C295-43F0-BFD9-FFF02FD09102}" type="pres">
      <dgm:prSet presAssocID="{5D09679A-6F27-4D86-A4E5-551CCC7DABAE}" presName="spaceRect" presStyleCnt="0"/>
      <dgm:spPr/>
    </dgm:pt>
    <dgm:pt modelId="{8538E3EB-1623-4D03-A55E-A759D89065B9}" type="pres">
      <dgm:prSet presAssocID="{5D09679A-6F27-4D86-A4E5-551CCC7DABAE}" presName="parTx" presStyleLbl="revTx" presStyleIdx="1" presStyleCnt="5">
        <dgm:presLayoutVars>
          <dgm:chMax val="0"/>
          <dgm:chPref val="0"/>
        </dgm:presLayoutVars>
      </dgm:prSet>
      <dgm:spPr/>
    </dgm:pt>
    <dgm:pt modelId="{4A80F59B-A416-41C9-A79E-8579FF3A1C2E}" type="pres">
      <dgm:prSet presAssocID="{B095ECD7-83A9-4B50-B803-E30B9D59758E}" presName="sibTrans" presStyleCnt="0"/>
      <dgm:spPr/>
    </dgm:pt>
    <dgm:pt modelId="{8DF355CF-C4FD-4461-8A51-AC496A2CB4BD}" type="pres">
      <dgm:prSet presAssocID="{9065DDD9-9F63-45BC-884B-02056633085E}" presName="compNode" presStyleCnt="0"/>
      <dgm:spPr/>
    </dgm:pt>
    <dgm:pt modelId="{629A6F3F-0550-4987-A2E8-D71A3B0A6D8F}" type="pres">
      <dgm:prSet presAssocID="{9065DDD9-9F63-45BC-884B-02056633085E}" presName="bgRect" presStyleLbl="bgShp" presStyleIdx="2" presStyleCnt="5" custLinFactNeighborX="139" custLinFactNeighborY="-159"/>
      <dgm:spPr>
        <a:solidFill>
          <a:schemeClr val="accent3"/>
        </a:solidFill>
      </dgm:spPr>
    </dgm:pt>
    <dgm:pt modelId="{DCA07B19-0E9B-4F1C-9670-B1BA0BA1B6E0}" type="pres">
      <dgm:prSet presAssocID="{9065DDD9-9F63-45BC-884B-0205663308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0CBF0864-27C3-43B4-BFEB-660F393C5C28}" type="pres">
      <dgm:prSet presAssocID="{9065DDD9-9F63-45BC-884B-02056633085E}" presName="spaceRect" presStyleCnt="0"/>
      <dgm:spPr/>
    </dgm:pt>
    <dgm:pt modelId="{A1094CE2-B4BC-468F-8460-90B36A0AB9B0}" type="pres">
      <dgm:prSet presAssocID="{9065DDD9-9F63-45BC-884B-02056633085E}" presName="parTx" presStyleLbl="revTx" presStyleIdx="2" presStyleCnt="5">
        <dgm:presLayoutVars>
          <dgm:chMax val="0"/>
          <dgm:chPref val="0"/>
        </dgm:presLayoutVars>
      </dgm:prSet>
      <dgm:spPr/>
    </dgm:pt>
    <dgm:pt modelId="{7F3B7D28-3DC3-4E8F-A633-3938A7924C1B}" type="pres">
      <dgm:prSet presAssocID="{8CBF78C2-F971-49A6-ABB4-0EEE1C2C03ED}" presName="sibTrans" presStyleCnt="0"/>
      <dgm:spPr/>
    </dgm:pt>
    <dgm:pt modelId="{8896B560-76AB-41B3-B8E6-BBD96FC3CB11}" type="pres">
      <dgm:prSet presAssocID="{E4185612-0A8A-4070-9118-B15BA4340C6C}" presName="compNode" presStyleCnt="0"/>
      <dgm:spPr/>
    </dgm:pt>
    <dgm:pt modelId="{4F46C031-CE60-44D6-B895-D014EC349EEE}" type="pres">
      <dgm:prSet presAssocID="{E4185612-0A8A-4070-9118-B15BA4340C6C}" presName="bgRect" presStyleLbl="bgShp" presStyleIdx="3" presStyleCnt="5"/>
      <dgm:spPr>
        <a:solidFill>
          <a:schemeClr val="accent3"/>
        </a:solidFill>
      </dgm:spPr>
    </dgm:pt>
    <dgm:pt modelId="{01C71314-D34F-46E8-8AC5-98DC2D2F5AEE}" type="pres">
      <dgm:prSet presAssocID="{E4185612-0A8A-4070-9118-B15BA4340C6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1DCEECF-DBC6-4F58-B95D-930429E3E147}" type="pres">
      <dgm:prSet presAssocID="{E4185612-0A8A-4070-9118-B15BA4340C6C}" presName="spaceRect" presStyleCnt="0"/>
      <dgm:spPr/>
    </dgm:pt>
    <dgm:pt modelId="{9FEBB12B-845A-45D6-B29C-204BC430465E}" type="pres">
      <dgm:prSet presAssocID="{E4185612-0A8A-4070-9118-B15BA4340C6C}" presName="parTx" presStyleLbl="revTx" presStyleIdx="3" presStyleCnt="5">
        <dgm:presLayoutVars>
          <dgm:chMax val="0"/>
          <dgm:chPref val="0"/>
        </dgm:presLayoutVars>
      </dgm:prSet>
      <dgm:spPr/>
    </dgm:pt>
    <dgm:pt modelId="{AB0E7C45-0BF2-4EE9-A353-052E0F94164E}" type="pres">
      <dgm:prSet presAssocID="{127151CC-BF57-4050-8F0F-85EF218834F2}" presName="sibTrans" presStyleCnt="0"/>
      <dgm:spPr/>
    </dgm:pt>
    <dgm:pt modelId="{1FDFAA16-6FEC-457A-A901-C7A7E68585B6}" type="pres">
      <dgm:prSet presAssocID="{E428C65C-0053-48EE-BE7C-115951DF379B}" presName="compNode" presStyleCnt="0"/>
      <dgm:spPr/>
    </dgm:pt>
    <dgm:pt modelId="{58EF9C91-744A-4BCE-B616-446A8673BA50}" type="pres">
      <dgm:prSet presAssocID="{E428C65C-0053-48EE-BE7C-115951DF379B}" presName="bgRect" presStyleLbl="bgShp" presStyleIdx="4" presStyleCnt="5"/>
      <dgm:spPr>
        <a:solidFill>
          <a:schemeClr val="accent3"/>
        </a:solidFill>
      </dgm:spPr>
    </dgm:pt>
    <dgm:pt modelId="{DF555569-CED8-47C5-9700-F9505BC98CB5}" type="pres">
      <dgm:prSet presAssocID="{E428C65C-0053-48EE-BE7C-115951DF379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7348B37-904B-40E4-9432-EA2B73B08729}" type="pres">
      <dgm:prSet presAssocID="{E428C65C-0053-48EE-BE7C-115951DF379B}" presName="spaceRect" presStyleCnt="0"/>
      <dgm:spPr/>
    </dgm:pt>
    <dgm:pt modelId="{C11F4718-213F-4F8F-923F-9731BCD91405}" type="pres">
      <dgm:prSet presAssocID="{E428C65C-0053-48EE-BE7C-115951DF379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DDECA1B-CC13-48EF-A85E-9418C8C94A3E}" srcId="{1BDBC71D-1C65-4694-BF89-EA3651D565CB}" destId="{E428C65C-0053-48EE-BE7C-115951DF379B}" srcOrd="4" destOrd="0" parTransId="{07933518-D17C-49B9-95C2-A6F0711190FD}" sibTransId="{0591E20D-4C78-46E0-9B25-7F5C3010A561}"/>
    <dgm:cxn modelId="{B6F5E436-2B59-4231-B3A6-02BA62F571CE}" srcId="{1BDBC71D-1C65-4694-BF89-EA3651D565CB}" destId="{5D09679A-6F27-4D86-A4E5-551CCC7DABAE}" srcOrd="1" destOrd="0" parTransId="{32B402F9-E59E-402A-A831-EA98C55D91D3}" sibTransId="{B095ECD7-83A9-4B50-B803-E30B9D59758E}"/>
    <dgm:cxn modelId="{83A01F63-E5E1-4D19-9C6B-78E099BD671F}" type="presOf" srcId="{5D09679A-6F27-4D86-A4E5-551CCC7DABAE}" destId="{8538E3EB-1623-4D03-A55E-A759D89065B9}" srcOrd="0" destOrd="0" presId="urn:microsoft.com/office/officeart/2018/2/layout/IconVerticalSolidList"/>
    <dgm:cxn modelId="{13C69567-7FB6-492F-AD10-A83955976E6D}" srcId="{1BDBC71D-1C65-4694-BF89-EA3651D565CB}" destId="{E4185612-0A8A-4070-9118-B15BA4340C6C}" srcOrd="3" destOrd="0" parTransId="{B607D249-1C0F-465C-B576-15D1F374D08D}" sibTransId="{127151CC-BF57-4050-8F0F-85EF218834F2}"/>
    <dgm:cxn modelId="{24761E7B-C3B6-45A5-9878-B33FF8E3B6A1}" type="presOf" srcId="{E428C65C-0053-48EE-BE7C-115951DF379B}" destId="{C11F4718-213F-4F8F-923F-9731BCD91405}" srcOrd="0" destOrd="0" presId="urn:microsoft.com/office/officeart/2018/2/layout/IconVerticalSolidList"/>
    <dgm:cxn modelId="{3872BC85-5529-4FBF-A9CC-37E509657D7E}" type="presOf" srcId="{9065DDD9-9F63-45BC-884B-02056633085E}" destId="{A1094CE2-B4BC-468F-8460-90B36A0AB9B0}" srcOrd="0" destOrd="0" presId="urn:microsoft.com/office/officeart/2018/2/layout/IconVerticalSolidList"/>
    <dgm:cxn modelId="{70628589-EF16-4D97-AAF3-C6774889346B}" srcId="{1BDBC71D-1C65-4694-BF89-EA3651D565CB}" destId="{9065DDD9-9F63-45BC-884B-02056633085E}" srcOrd="2" destOrd="0" parTransId="{9F6361DE-41C5-4758-BE5A-7B414E43F5D1}" sibTransId="{8CBF78C2-F971-49A6-ABB4-0EEE1C2C03ED}"/>
    <dgm:cxn modelId="{748BA0B2-2A13-47A0-8597-1BBAFC838FCC}" type="presOf" srcId="{E4185612-0A8A-4070-9118-B15BA4340C6C}" destId="{9FEBB12B-845A-45D6-B29C-204BC430465E}" srcOrd="0" destOrd="0" presId="urn:microsoft.com/office/officeart/2018/2/layout/IconVerticalSolidList"/>
    <dgm:cxn modelId="{90DB27BC-F082-4EB3-83E6-0149006194A6}" type="presOf" srcId="{B09C9C17-1D2F-43DE-8FF4-25B667815CB5}" destId="{5D907153-0041-4520-83AF-BD83546E8958}" srcOrd="0" destOrd="0" presId="urn:microsoft.com/office/officeart/2018/2/layout/IconVerticalSolidList"/>
    <dgm:cxn modelId="{3B9767C8-6B96-457D-86FB-79ED6907D579}" type="presOf" srcId="{1BDBC71D-1C65-4694-BF89-EA3651D565CB}" destId="{C7B0FBF3-E092-4D46-97B9-12EED3B874F1}" srcOrd="0" destOrd="0" presId="urn:microsoft.com/office/officeart/2018/2/layout/IconVerticalSolidList"/>
    <dgm:cxn modelId="{F03BCBDE-43DE-4EF5-BAFA-4980E4F20B9B}" srcId="{1BDBC71D-1C65-4694-BF89-EA3651D565CB}" destId="{B09C9C17-1D2F-43DE-8FF4-25B667815CB5}" srcOrd="0" destOrd="0" parTransId="{1409A944-0E29-43A6-AD14-2013202E95E2}" sibTransId="{B3C14B2B-F289-4E3A-B1E4-C6B777EF378A}"/>
    <dgm:cxn modelId="{79BCC966-2776-49E5-890D-C2DC6F2F5C7B}" type="presParOf" srcId="{C7B0FBF3-E092-4D46-97B9-12EED3B874F1}" destId="{5B7B2925-3982-4E01-8846-8CE9EAC85120}" srcOrd="0" destOrd="0" presId="urn:microsoft.com/office/officeart/2018/2/layout/IconVerticalSolidList"/>
    <dgm:cxn modelId="{AE564AA9-BDEC-4F9D-993F-D5F91968BF17}" type="presParOf" srcId="{5B7B2925-3982-4E01-8846-8CE9EAC85120}" destId="{B8866BBF-99B7-41B9-876F-76A4211E2F3A}" srcOrd="0" destOrd="0" presId="urn:microsoft.com/office/officeart/2018/2/layout/IconVerticalSolidList"/>
    <dgm:cxn modelId="{23C9D58C-72D3-4B46-B799-3CD6E977123A}" type="presParOf" srcId="{5B7B2925-3982-4E01-8846-8CE9EAC85120}" destId="{8382B42B-2AEE-4E5C-85B0-A554C0D9973A}" srcOrd="1" destOrd="0" presId="urn:microsoft.com/office/officeart/2018/2/layout/IconVerticalSolidList"/>
    <dgm:cxn modelId="{DCEBAC65-AFF7-4D8B-83D8-92D62D5BACA0}" type="presParOf" srcId="{5B7B2925-3982-4E01-8846-8CE9EAC85120}" destId="{F147BFE2-42FA-4D12-8C38-7A2EBDBBC4F1}" srcOrd="2" destOrd="0" presId="urn:microsoft.com/office/officeart/2018/2/layout/IconVerticalSolidList"/>
    <dgm:cxn modelId="{F8394CA4-0A0B-4B47-8BAA-88F713346BC9}" type="presParOf" srcId="{5B7B2925-3982-4E01-8846-8CE9EAC85120}" destId="{5D907153-0041-4520-83AF-BD83546E8958}" srcOrd="3" destOrd="0" presId="urn:microsoft.com/office/officeart/2018/2/layout/IconVerticalSolidList"/>
    <dgm:cxn modelId="{B4C108EB-6B1D-4289-BFE7-9370E38D9775}" type="presParOf" srcId="{C7B0FBF3-E092-4D46-97B9-12EED3B874F1}" destId="{DAC9002C-7205-45C4-B8FB-6C62EA833362}" srcOrd="1" destOrd="0" presId="urn:microsoft.com/office/officeart/2018/2/layout/IconVerticalSolidList"/>
    <dgm:cxn modelId="{4E26BD68-2B7D-4AD8-BDE9-5F350EDD91B0}" type="presParOf" srcId="{C7B0FBF3-E092-4D46-97B9-12EED3B874F1}" destId="{7BEAA4DF-7377-4C90-A320-C703E45093AB}" srcOrd="2" destOrd="0" presId="urn:microsoft.com/office/officeart/2018/2/layout/IconVerticalSolidList"/>
    <dgm:cxn modelId="{E274EDFA-53F4-4D5E-8E34-696EDFF03D22}" type="presParOf" srcId="{7BEAA4DF-7377-4C90-A320-C703E45093AB}" destId="{D0EC89E8-3DEA-44B8-A7CB-321AE050A719}" srcOrd="0" destOrd="0" presId="urn:microsoft.com/office/officeart/2018/2/layout/IconVerticalSolidList"/>
    <dgm:cxn modelId="{43B65258-31AA-4C83-AAD9-8139945F18BD}" type="presParOf" srcId="{7BEAA4DF-7377-4C90-A320-C703E45093AB}" destId="{3CC79079-A815-4AD3-ADD7-6F8F8F74C4AC}" srcOrd="1" destOrd="0" presId="urn:microsoft.com/office/officeart/2018/2/layout/IconVerticalSolidList"/>
    <dgm:cxn modelId="{5737D01D-1E6A-4266-BEAC-F0490DE43913}" type="presParOf" srcId="{7BEAA4DF-7377-4C90-A320-C703E45093AB}" destId="{E9F04E9D-C295-43F0-BFD9-FFF02FD09102}" srcOrd="2" destOrd="0" presId="urn:microsoft.com/office/officeart/2018/2/layout/IconVerticalSolidList"/>
    <dgm:cxn modelId="{D2F89534-B31C-49E2-ADAC-DCB0BA1C94F9}" type="presParOf" srcId="{7BEAA4DF-7377-4C90-A320-C703E45093AB}" destId="{8538E3EB-1623-4D03-A55E-A759D89065B9}" srcOrd="3" destOrd="0" presId="urn:microsoft.com/office/officeart/2018/2/layout/IconVerticalSolidList"/>
    <dgm:cxn modelId="{43E2F66C-53D0-426F-864F-01B32DD8C3C6}" type="presParOf" srcId="{C7B0FBF3-E092-4D46-97B9-12EED3B874F1}" destId="{4A80F59B-A416-41C9-A79E-8579FF3A1C2E}" srcOrd="3" destOrd="0" presId="urn:microsoft.com/office/officeart/2018/2/layout/IconVerticalSolidList"/>
    <dgm:cxn modelId="{D525C947-11AF-4706-9B2D-76C0B6EACEDD}" type="presParOf" srcId="{C7B0FBF3-E092-4D46-97B9-12EED3B874F1}" destId="{8DF355CF-C4FD-4461-8A51-AC496A2CB4BD}" srcOrd="4" destOrd="0" presId="urn:microsoft.com/office/officeart/2018/2/layout/IconVerticalSolidList"/>
    <dgm:cxn modelId="{83E289E9-CDA8-435E-A91D-CEB8067729D5}" type="presParOf" srcId="{8DF355CF-C4FD-4461-8A51-AC496A2CB4BD}" destId="{629A6F3F-0550-4987-A2E8-D71A3B0A6D8F}" srcOrd="0" destOrd="0" presId="urn:microsoft.com/office/officeart/2018/2/layout/IconVerticalSolidList"/>
    <dgm:cxn modelId="{43A3FCB1-81BD-4325-A081-C318091EE610}" type="presParOf" srcId="{8DF355CF-C4FD-4461-8A51-AC496A2CB4BD}" destId="{DCA07B19-0E9B-4F1C-9670-B1BA0BA1B6E0}" srcOrd="1" destOrd="0" presId="urn:microsoft.com/office/officeart/2018/2/layout/IconVerticalSolidList"/>
    <dgm:cxn modelId="{18CF66A9-5D76-4938-BA87-98FCFC4A7DB4}" type="presParOf" srcId="{8DF355CF-C4FD-4461-8A51-AC496A2CB4BD}" destId="{0CBF0864-27C3-43B4-BFEB-660F393C5C28}" srcOrd="2" destOrd="0" presId="urn:microsoft.com/office/officeart/2018/2/layout/IconVerticalSolidList"/>
    <dgm:cxn modelId="{5B4AD1DA-EDC3-478A-892D-04E11E4E90F0}" type="presParOf" srcId="{8DF355CF-C4FD-4461-8A51-AC496A2CB4BD}" destId="{A1094CE2-B4BC-468F-8460-90B36A0AB9B0}" srcOrd="3" destOrd="0" presId="urn:microsoft.com/office/officeart/2018/2/layout/IconVerticalSolidList"/>
    <dgm:cxn modelId="{FB4D2F00-63BB-485F-A442-8B61946E3480}" type="presParOf" srcId="{C7B0FBF3-E092-4D46-97B9-12EED3B874F1}" destId="{7F3B7D28-3DC3-4E8F-A633-3938A7924C1B}" srcOrd="5" destOrd="0" presId="urn:microsoft.com/office/officeart/2018/2/layout/IconVerticalSolidList"/>
    <dgm:cxn modelId="{EC62AB8F-5156-407D-A2FC-F6E1FB0B9724}" type="presParOf" srcId="{C7B0FBF3-E092-4D46-97B9-12EED3B874F1}" destId="{8896B560-76AB-41B3-B8E6-BBD96FC3CB11}" srcOrd="6" destOrd="0" presId="urn:microsoft.com/office/officeart/2018/2/layout/IconVerticalSolidList"/>
    <dgm:cxn modelId="{846595FF-9EF2-4B9C-9A77-CE9068B3B2CB}" type="presParOf" srcId="{8896B560-76AB-41B3-B8E6-BBD96FC3CB11}" destId="{4F46C031-CE60-44D6-B895-D014EC349EEE}" srcOrd="0" destOrd="0" presId="urn:microsoft.com/office/officeart/2018/2/layout/IconVerticalSolidList"/>
    <dgm:cxn modelId="{710CAA83-5244-4794-BD18-BC5168BA8B81}" type="presParOf" srcId="{8896B560-76AB-41B3-B8E6-BBD96FC3CB11}" destId="{01C71314-D34F-46E8-8AC5-98DC2D2F5AEE}" srcOrd="1" destOrd="0" presId="urn:microsoft.com/office/officeart/2018/2/layout/IconVerticalSolidList"/>
    <dgm:cxn modelId="{E3ABB2E9-AC0B-4DEE-A61A-1B573E317AC0}" type="presParOf" srcId="{8896B560-76AB-41B3-B8E6-BBD96FC3CB11}" destId="{91DCEECF-DBC6-4F58-B95D-930429E3E147}" srcOrd="2" destOrd="0" presId="urn:microsoft.com/office/officeart/2018/2/layout/IconVerticalSolidList"/>
    <dgm:cxn modelId="{09AED9B0-097F-4614-9FC7-B3C13B95A7EE}" type="presParOf" srcId="{8896B560-76AB-41B3-B8E6-BBD96FC3CB11}" destId="{9FEBB12B-845A-45D6-B29C-204BC430465E}" srcOrd="3" destOrd="0" presId="urn:microsoft.com/office/officeart/2018/2/layout/IconVerticalSolidList"/>
    <dgm:cxn modelId="{86810649-A968-4878-8C02-0E3E493DEDD7}" type="presParOf" srcId="{C7B0FBF3-E092-4D46-97B9-12EED3B874F1}" destId="{AB0E7C45-0BF2-4EE9-A353-052E0F94164E}" srcOrd="7" destOrd="0" presId="urn:microsoft.com/office/officeart/2018/2/layout/IconVerticalSolidList"/>
    <dgm:cxn modelId="{87C1DA5A-7C34-4206-A5D0-90D0899773A8}" type="presParOf" srcId="{C7B0FBF3-E092-4D46-97B9-12EED3B874F1}" destId="{1FDFAA16-6FEC-457A-A901-C7A7E68585B6}" srcOrd="8" destOrd="0" presId="urn:microsoft.com/office/officeart/2018/2/layout/IconVerticalSolidList"/>
    <dgm:cxn modelId="{AB94CDC4-2AAD-4A0C-8559-27358D1B2246}" type="presParOf" srcId="{1FDFAA16-6FEC-457A-A901-C7A7E68585B6}" destId="{58EF9C91-744A-4BCE-B616-446A8673BA50}" srcOrd="0" destOrd="0" presId="urn:microsoft.com/office/officeart/2018/2/layout/IconVerticalSolidList"/>
    <dgm:cxn modelId="{F98DD124-5709-4040-B37C-C4E6C3239915}" type="presParOf" srcId="{1FDFAA16-6FEC-457A-A901-C7A7E68585B6}" destId="{DF555569-CED8-47C5-9700-F9505BC98CB5}" srcOrd="1" destOrd="0" presId="urn:microsoft.com/office/officeart/2018/2/layout/IconVerticalSolidList"/>
    <dgm:cxn modelId="{E367237B-5C74-4588-AC0F-DA3B4A3C5911}" type="presParOf" srcId="{1FDFAA16-6FEC-457A-A901-C7A7E68585B6}" destId="{47348B37-904B-40E4-9432-EA2B73B08729}" srcOrd="2" destOrd="0" presId="urn:microsoft.com/office/officeart/2018/2/layout/IconVerticalSolidList"/>
    <dgm:cxn modelId="{6D465088-1954-4714-B6DF-C73306EBB016}" type="presParOf" srcId="{1FDFAA16-6FEC-457A-A901-C7A7E68585B6}" destId="{C11F4718-213F-4F8F-923F-9731BCD914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BD3F9-0F7D-4BE5-9A05-81075470754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18EB7-78F7-4BDF-A9E7-200E76CF4528}">
      <dgm:prSet/>
      <dgm:spPr>
        <a:solidFill>
          <a:schemeClr val="accent3"/>
        </a:solidFill>
      </dgm:spPr>
      <dgm:t>
        <a:bodyPr/>
        <a:lstStyle/>
        <a:p>
          <a:r>
            <a:rPr lang="en-US" b="1"/>
            <a:t>Curricular Practical Training</a:t>
          </a:r>
          <a:endParaRPr lang="en-US"/>
        </a:p>
      </dgm:t>
    </dgm:pt>
    <dgm:pt modelId="{AA906E8B-29A2-4669-B1A0-8C845F41B15B}" type="parTrans" cxnId="{02AAEC56-9C54-49B9-985E-86890928A963}">
      <dgm:prSet/>
      <dgm:spPr/>
      <dgm:t>
        <a:bodyPr/>
        <a:lstStyle/>
        <a:p>
          <a:endParaRPr lang="en-US"/>
        </a:p>
      </dgm:t>
    </dgm:pt>
    <dgm:pt modelId="{4C7779AD-8099-4D92-9500-F4153CD54D05}" type="sibTrans" cxnId="{02AAEC56-9C54-49B9-985E-86890928A963}">
      <dgm:prSet/>
      <dgm:spPr/>
      <dgm:t>
        <a:bodyPr/>
        <a:lstStyle/>
        <a:p>
          <a:endParaRPr lang="en-US"/>
        </a:p>
      </dgm:t>
    </dgm:pt>
    <dgm:pt modelId="{1177739F-A60A-4A7E-B063-B0645731B45C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Familiarize yourself with institutional policies and procedures on internships. </a:t>
          </a:r>
        </a:p>
      </dgm:t>
    </dgm:pt>
    <dgm:pt modelId="{87599C11-D218-439B-82A3-C102A95C1D13}" type="parTrans" cxnId="{4DDA0AD3-388F-4528-8AEF-EA76D05741BC}">
      <dgm:prSet/>
      <dgm:spPr/>
      <dgm:t>
        <a:bodyPr/>
        <a:lstStyle/>
        <a:p>
          <a:endParaRPr lang="en-US"/>
        </a:p>
      </dgm:t>
    </dgm:pt>
    <dgm:pt modelId="{A2BEBDAE-7293-40F4-B5F5-F760DF79C4B8}" type="sibTrans" cxnId="{4DDA0AD3-388F-4528-8AEF-EA76D05741BC}">
      <dgm:prSet/>
      <dgm:spPr/>
      <dgm:t>
        <a:bodyPr/>
        <a:lstStyle/>
        <a:p>
          <a:endParaRPr lang="en-US"/>
        </a:p>
      </dgm:t>
    </dgm:pt>
    <dgm:pt modelId="{8F9554BE-103A-46BD-B70D-003FF79F3EA9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Know the CPT process and timeline.</a:t>
          </a:r>
        </a:p>
      </dgm:t>
    </dgm:pt>
    <dgm:pt modelId="{1240B82D-256F-40BE-B5E8-E26F1E5A9A5E}" type="parTrans" cxnId="{38C9D158-FC97-4A42-8F45-6108166D2893}">
      <dgm:prSet/>
      <dgm:spPr/>
      <dgm:t>
        <a:bodyPr/>
        <a:lstStyle/>
        <a:p>
          <a:endParaRPr lang="en-US"/>
        </a:p>
      </dgm:t>
    </dgm:pt>
    <dgm:pt modelId="{5DF627E2-7B4A-4AB6-94D2-7A9E24E51AF9}" type="sibTrans" cxnId="{38C9D158-FC97-4A42-8F45-6108166D2893}">
      <dgm:prSet/>
      <dgm:spPr/>
      <dgm:t>
        <a:bodyPr/>
        <a:lstStyle/>
        <a:p>
          <a:endParaRPr lang="en-US"/>
        </a:p>
      </dgm:t>
    </dgm:pt>
    <dgm:pt modelId="{A7BAD4F9-9A6B-4147-B426-053D643EDB19}">
      <dgm:prSet/>
      <dgm:spPr>
        <a:solidFill>
          <a:schemeClr val="accent3"/>
        </a:solidFill>
      </dgm:spPr>
      <dgm:t>
        <a:bodyPr/>
        <a:lstStyle/>
        <a:p>
          <a:r>
            <a:rPr lang="en-US" b="1" dirty="0"/>
            <a:t>Optional Practical Training</a:t>
          </a:r>
          <a:endParaRPr lang="en-US" dirty="0"/>
        </a:p>
      </dgm:t>
    </dgm:pt>
    <dgm:pt modelId="{876343CB-7CA8-4B99-9033-FF6692AD04AF}" type="parTrans" cxnId="{EF0B0469-23C7-4DED-877D-6395C3C1CED4}">
      <dgm:prSet/>
      <dgm:spPr/>
      <dgm:t>
        <a:bodyPr/>
        <a:lstStyle/>
        <a:p>
          <a:endParaRPr lang="en-US"/>
        </a:p>
      </dgm:t>
    </dgm:pt>
    <dgm:pt modelId="{DBBBB7CC-D7D7-4232-ADD9-C752F070DEA5}" type="sibTrans" cxnId="{EF0B0469-23C7-4DED-877D-6395C3C1CED4}">
      <dgm:prSet/>
      <dgm:spPr/>
      <dgm:t>
        <a:bodyPr/>
        <a:lstStyle/>
        <a:p>
          <a:endParaRPr lang="en-US"/>
        </a:p>
      </dgm:t>
    </dgm:pt>
    <dgm:pt modelId="{37B4C300-315A-42F2-8C1A-6E04A7814FCB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Make sure that jobs are truly “related to” your field of study.</a:t>
          </a:r>
        </a:p>
      </dgm:t>
    </dgm:pt>
    <dgm:pt modelId="{5BA9576E-2890-448D-AAC0-757423343232}" type="parTrans" cxnId="{0FB6DB6B-BB83-432B-9B6D-C1B95EA7CD9C}">
      <dgm:prSet/>
      <dgm:spPr/>
      <dgm:t>
        <a:bodyPr/>
        <a:lstStyle/>
        <a:p>
          <a:endParaRPr lang="en-US"/>
        </a:p>
      </dgm:t>
    </dgm:pt>
    <dgm:pt modelId="{A2008F0C-F0DA-41E1-9228-EA26639AC0A0}" type="sibTrans" cxnId="{0FB6DB6B-BB83-432B-9B6D-C1B95EA7CD9C}">
      <dgm:prSet/>
      <dgm:spPr/>
      <dgm:t>
        <a:bodyPr/>
        <a:lstStyle/>
        <a:p>
          <a:endParaRPr lang="en-US"/>
        </a:p>
      </dgm:t>
    </dgm:pt>
    <dgm:pt modelId="{D1182706-D3AD-4CA9-A37E-BA3BE74E3C2E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Consider keeping more documentation related to your classes such as course syllabi, papers, and projects.     </a:t>
          </a:r>
        </a:p>
      </dgm:t>
    </dgm:pt>
    <dgm:pt modelId="{F0D5540E-49EB-48D2-A031-8CD8E322E2B9}" type="parTrans" cxnId="{FE005D6A-7ABE-4DE3-839D-64138CDE694F}">
      <dgm:prSet/>
      <dgm:spPr/>
      <dgm:t>
        <a:bodyPr/>
        <a:lstStyle/>
        <a:p>
          <a:endParaRPr lang="en-US"/>
        </a:p>
      </dgm:t>
    </dgm:pt>
    <dgm:pt modelId="{A708CD47-BDD7-4007-9525-DDE07D97886F}" type="sibTrans" cxnId="{FE005D6A-7ABE-4DE3-839D-64138CDE694F}">
      <dgm:prSet/>
      <dgm:spPr/>
      <dgm:t>
        <a:bodyPr/>
        <a:lstStyle/>
        <a:p>
          <a:endParaRPr lang="en-US"/>
        </a:p>
      </dgm:t>
    </dgm:pt>
    <dgm:pt modelId="{5714A1B7-E62C-440E-B47F-09D60B390D89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Know and comply with all reporting requirements.</a:t>
          </a:r>
        </a:p>
      </dgm:t>
    </dgm:pt>
    <dgm:pt modelId="{E16FD4EC-8B4A-4B83-81F4-5FCB9E5F459D}" type="parTrans" cxnId="{A428D0A8-A3EB-4CDB-B05F-E8E99C610EB5}">
      <dgm:prSet/>
      <dgm:spPr/>
      <dgm:t>
        <a:bodyPr/>
        <a:lstStyle/>
        <a:p>
          <a:endParaRPr lang="en-US"/>
        </a:p>
      </dgm:t>
    </dgm:pt>
    <dgm:pt modelId="{1C0A4E8F-9F20-4015-B81E-2E70C7593A13}" type="sibTrans" cxnId="{A428D0A8-A3EB-4CDB-B05F-E8E99C610EB5}">
      <dgm:prSet/>
      <dgm:spPr/>
      <dgm:t>
        <a:bodyPr/>
        <a:lstStyle/>
        <a:p>
          <a:endParaRPr lang="en-US"/>
        </a:p>
      </dgm:t>
    </dgm:pt>
    <dgm:pt modelId="{3BCC55EB-57E2-4947-A8B3-53F576832C0C}">
      <dgm:prSet/>
      <dgm:spPr>
        <a:solidFill>
          <a:schemeClr val="accent3"/>
        </a:solidFill>
      </dgm:spPr>
      <dgm:t>
        <a:bodyPr/>
        <a:lstStyle/>
        <a:p>
          <a:r>
            <a:rPr lang="en-US" b="1" dirty="0"/>
            <a:t>STEM OPT Extensions</a:t>
          </a:r>
          <a:endParaRPr lang="en-US" dirty="0"/>
        </a:p>
      </dgm:t>
    </dgm:pt>
    <dgm:pt modelId="{42F91A43-072A-4400-ABE3-7D9E1DDDBA20}" type="parTrans" cxnId="{8F902D61-16D6-4CAF-8D74-12E2D7A8FF69}">
      <dgm:prSet/>
      <dgm:spPr/>
      <dgm:t>
        <a:bodyPr/>
        <a:lstStyle/>
        <a:p>
          <a:endParaRPr lang="en-US"/>
        </a:p>
      </dgm:t>
    </dgm:pt>
    <dgm:pt modelId="{CD30ACDC-54F4-4F8A-AE95-18E00314BA90}" type="sibTrans" cxnId="{8F902D61-16D6-4CAF-8D74-12E2D7A8FF69}">
      <dgm:prSet/>
      <dgm:spPr/>
      <dgm:t>
        <a:bodyPr/>
        <a:lstStyle/>
        <a:p>
          <a:endParaRPr lang="en-US"/>
        </a:p>
      </dgm:t>
    </dgm:pt>
    <dgm:pt modelId="{1EE8F21D-BF8D-48A9-911E-5578BAC575B3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Work with your employer to craft a strong I-983 training plan.</a:t>
          </a:r>
        </a:p>
      </dgm:t>
    </dgm:pt>
    <dgm:pt modelId="{80CD2AB3-33FB-47E6-83C2-764150DE0C25}" type="parTrans" cxnId="{DB1822FD-92BF-4FB1-990D-E6C9B8502D76}">
      <dgm:prSet/>
      <dgm:spPr/>
      <dgm:t>
        <a:bodyPr/>
        <a:lstStyle/>
        <a:p>
          <a:endParaRPr lang="en-US"/>
        </a:p>
      </dgm:t>
    </dgm:pt>
    <dgm:pt modelId="{0044933A-29A9-46B4-9279-D9FE7C556134}" type="sibTrans" cxnId="{DB1822FD-92BF-4FB1-990D-E6C9B8502D76}">
      <dgm:prSet/>
      <dgm:spPr/>
      <dgm:t>
        <a:bodyPr/>
        <a:lstStyle/>
        <a:p>
          <a:endParaRPr lang="en-US"/>
        </a:p>
      </dgm:t>
    </dgm:pt>
    <dgm:pt modelId="{FDD57CC2-46E9-4F7D-A5FB-A42F3E18DF29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Employers must understand and comply with prevailing wage requirements.</a:t>
          </a:r>
        </a:p>
      </dgm:t>
    </dgm:pt>
    <dgm:pt modelId="{91627722-DE4B-42C8-86F0-C78BDF8DF218}" type="parTrans" cxnId="{8DB5677C-4AE6-427B-AFA9-D1A0C7E67E3A}">
      <dgm:prSet/>
      <dgm:spPr/>
      <dgm:t>
        <a:bodyPr/>
        <a:lstStyle/>
        <a:p>
          <a:endParaRPr lang="en-US"/>
        </a:p>
      </dgm:t>
    </dgm:pt>
    <dgm:pt modelId="{C634FE9D-CF71-46F4-A781-D6CFECEE3263}" type="sibTrans" cxnId="{8DB5677C-4AE6-427B-AFA9-D1A0C7E67E3A}">
      <dgm:prSet/>
      <dgm:spPr/>
      <dgm:t>
        <a:bodyPr/>
        <a:lstStyle/>
        <a:p>
          <a:endParaRPr lang="en-US"/>
        </a:p>
      </dgm:t>
    </dgm:pt>
    <dgm:pt modelId="{93C2683A-FA4E-44D6-B8B0-906ACDEAFFB4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Employers and employees should be prepared for site visits.</a:t>
          </a:r>
        </a:p>
      </dgm:t>
    </dgm:pt>
    <dgm:pt modelId="{1D9716DC-F085-40B6-B755-2F1DA9B891BF}" type="parTrans" cxnId="{502C328D-6725-4956-96D2-6BDC820F625A}">
      <dgm:prSet/>
      <dgm:spPr/>
      <dgm:t>
        <a:bodyPr/>
        <a:lstStyle/>
        <a:p>
          <a:endParaRPr lang="en-US"/>
        </a:p>
      </dgm:t>
    </dgm:pt>
    <dgm:pt modelId="{8D2152C3-E1FA-4637-BD27-88B7583B0CAC}" type="sibTrans" cxnId="{502C328D-6725-4956-96D2-6BDC820F625A}">
      <dgm:prSet/>
      <dgm:spPr/>
      <dgm:t>
        <a:bodyPr/>
        <a:lstStyle/>
        <a:p>
          <a:endParaRPr lang="en-US"/>
        </a:p>
      </dgm:t>
    </dgm:pt>
    <dgm:pt modelId="{66D48DC1-2830-4FF1-9FA5-A7068C43E33D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CPT must be authorized before you can begin work.</a:t>
          </a:r>
        </a:p>
      </dgm:t>
    </dgm:pt>
    <dgm:pt modelId="{2376223D-E4BA-4D13-B6D5-1A58CB111460}" type="parTrans" cxnId="{7B31A73C-F1D4-402D-8570-E05A8ECEBB78}">
      <dgm:prSet/>
      <dgm:spPr/>
      <dgm:t>
        <a:bodyPr/>
        <a:lstStyle/>
        <a:p>
          <a:endParaRPr lang="en-US"/>
        </a:p>
      </dgm:t>
    </dgm:pt>
    <dgm:pt modelId="{D44CA44B-5C80-4BFE-A4D9-D53E69FD9E67}" type="sibTrans" cxnId="{7B31A73C-F1D4-402D-8570-E05A8ECEBB78}">
      <dgm:prSet/>
      <dgm:spPr/>
      <dgm:t>
        <a:bodyPr/>
        <a:lstStyle/>
        <a:p>
          <a:endParaRPr lang="en-US"/>
        </a:p>
      </dgm:t>
    </dgm:pt>
    <dgm:pt modelId="{22ED1B7E-C6A2-4B5B-B85A-9203F2998747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Start as early as possible.</a:t>
          </a:r>
        </a:p>
      </dgm:t>
    </dgm:pt>
    <dgm:pt modelId="{D5C4DD2E-ADD4-472A-AB5B-08564B54F026}" type="parTrans" cxnId="{395AA1D4-1C9A-4A10-ACC0-00A8AF15D53C}">
      <dgm:prSet/>
      <dgm:spPr/>
      <dgm:t>
        <a:bodyPr/>
        <a:lstStyle/>
        <a:p>
          <a:endParaRPr lang="en-US"/>
        </a:p>
      </dgm:t>
    </dgm:pt>
    <dgm:pt modelId="{7BC37E71-DD62-48C2-AD97-6EEC7BFF4A12}" type="sibTrans" cxnId="{395AA1D4-1C9A-4A10-ACC0-00A8AF15D53C}">
      <dgm:prSet/>
      <dgm:spPr/>
      <dgm:t>
        <a:bodyPr/>
        <a:lstStyle/>
        <a:p>
          <a:endParaRPr lang="en-US"/>
        </a:p>
      </dgm:t>
    </dgm:pt>
    <dgm:pt modelId="{9A604648-D802-4AD9-BDE0-DBE03D48EFE3}">
      <dgm:prSet/>
      <dgm:spPr>
        <a:solidFill>
          <a:schemeClr val="accent3"/>
        </a:solidFill>
      </dgm:spPr>
      <dgm:t>
        <a:bodyPr/>
        <a:lstStyle/>
        <a:p>
          <a:endParaRPr lang="en-US" dirty="0"/>
        </a:p>
      </dgm:t>
    </dgm:pt>
    <dgm:pt modelId="{E739FB46-F679-4303-B456-DBA502174E14}" type="parTrans" cxnId="{55A91A88-12B6-42BE-B9F3-17E9F741B4E2}">
      <dgm:prSet/>
      <dgm:spPr/>
      <dgm:t>
        <a:bodyPr/>
        <a:lstStyle/>
        <a:p>
          <a:endParaRPr lang="en-US"/>
        </a:p>
      </dgm:t>
    </dgm:pt>
    <dgm:pt modelId="{0F258CB1-CE08-43FC-ADF6-4AC53505DE1E}" type="sibTrans" cxnId="{55A91A88-12B6-42BE-B9F3-17E9F741B4E2}">
      <dgm:prSet/>
      <dgm:spPr/>
      <dgm:t>
        <a:bodyPr/>
        <a:lstStyle/>
        <a:p>
          <a:endParaRPr lang="en-US"/>
        </a:p>
      </dgm:t>
    </dgm:pt>
    <dgm:pt modelId="{A148E26C-1C19-44F2-B577-7E44F3E18D04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Be prepared to use the premium processing option.</a:t>
          </a:r>
        </a:p>
      </dgm:t>
    </dgm:pt>
    <dgm:pt modelId="{22C5087E-A841-4983-85E4-7E1C27D767DC}" type="parTrans" cxnId="{8270FDF8-21B0-4129-9751-3D3D7BF7E49C}">
      <dgm:prSet/>
      <dgm:spPr/>
    </dgm:pt>
    <dgm:pt modelId="{0E39872D-91C4-4F07-85B0-49DA7B9A71F5}" type="sibTrans" cxnId="{8270FDF8-21B0-4129-9751-3D3D7BF7E49C}">
      <dgm:prSet/>
      <dgm:spPr/>
    </dgm:pt>
    <dgm:pt modelId="{FA410573-B2BE-4470-869D-B8E587112CE3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Unemployment limit is 90 days.</a:t>
          </a:r>
        </a:p>
      </dgm:t>
    </dgm:pt>
    <dgm:pt modelId="{E822A739-354E-498F-BF8E-C1E86C86E52A}" type="parTrans" cxnId="{0A5F44E1-3E83-46E8-A37B-0C32E61BAED4}">
      <dgm:prSet/>
      <dgm:spPr/>
    </dgm:pt>
    <dgm:pt modelId="{D8B3AD6B-2063-4A26-8B98-B021F85D39A8}" type="sibTrans" cxnId="{0A5F44E1-3E83-46E8-A37B-0C32E61BAED4}">
      <dgm:prSet/>
      <dgm:spPr/>
    </dgm:pt>
    <dgm:pt modelId="{569B5D19-7758-429B-8E4C-72CAE1671598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Time the filing of your application correctly as errors are likely to result in denials.</a:t>
          </a:r>
        </a:p>
      </dgm:t>
    </dgm:pt>
    <dgm:pt modelId="{148D314D-87F2-4A5F-8351-BA6E327E4E7E}" type="parTrans" cxnId="{829224E1-69F7-41AA-B4F1-20C8D4ADF9C1}">
      <dgm:prSet/>
      <dgm:spPr/>
    </dgm:pt>
    <dgm:pt modelId="{8DFF7453-3D3D-4552-A296-E05EC50A9DDB}" type="sibTrans" cxnId="{829224E1-69F7-41AA-B4F1-20C8D4ADF9C1}">
      <dgm:prSet/>
      <dgm:spPr/>
    </dgm:pt>
    <dgm:pt modelId="{86D6272D-B8C4-4838-AD5E-E8D2D4CB541C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Unemployment limit is 150 days.</a:t>
          </a:r>
        </a:p>
      </dgm:t>
    </dgm:pt>
    <dgm:pt modelId="{8D26E913-C1FA-470B-B651-0EAEDE0D982F}" type="parTrans" cxnId="{670058BA-2900-4248-90E4-D5F2335B702C}">
      <dgm:prSet/>
      <dgm:spPr/>
    </dgm:pt>
    <dgm:pt modelId="{D73317C6-6DCA-4CCB-AAB3-EE581A792923}" type="sibTrans" cxnId="{670058BA-2900-4248-90E4-D5F2335B702C}">
      <dgm:prSet/>
      <dgm:spPr/>
    </dgm:pt>
    <dgm:pt modelId="{C808A4F2-67FE-47FF-93C5-A1544F1D27CB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Applications may be filed up to 90 days before your current EAD expires.</a:t>
          </a:r>
        </a:p>
      </dgm:t>
    </dgm:pt>
    <dgm:pt modelId="{EA8E339D-C569-4508-B7BF-451D6E0461BF}" type="parTrans" cxnId="{3BD1D0C1-F371-4936-A308-BCE8E21407D0}">
      <dgm:prSet/>
      <dgm:spPr/>
    </dgm:pt>
    <dgm:pt modelId="{C68D57E6-EF51-4E79-8D30-B4F80F1C6474}" type="sibTrans" cxnId="{3BD1D0C1-F371-4936-A308-BCE8E21407D0}">
      <dgm:prSet/>
      <dgm:spPr/>
    </dgm:pt>
    <dgm:pt modelId="{F2D720F8-7F51-4738-AF73-7303C35F37D9}" type="pres">
      <dgm:prSet presAssocID="{6DCBD3F9-0F7D-4BE5-9A05-810754707541}" presName="diagram" presStyleCnt="0">
        <dgm:presLayoutVars>
          <dgm:dir/>
          <dgm:resizeHandles val="exact"/>
        </dgm:presLayoutVars>
      </dgm:prSet>
      <dgm:spPr/>
    </dgm:pt>
    <dgm:pt modelId="{7917C6A7-1C81-45DA-AEAC-C798E6D60148}" type="pres">
      <dgm:prSet presAssocID="{89E18EB7-78F7-4BDF-A9E7-200E76CF4528}" presName="node" presStyleLbl="node1" presStyleIdx="0" presStyleCnt="3" custScaleX="94985" custScaleY="172664">
        <dgm:presLayoutVars>
          <dgm:bulletEnabled val="1"/>
        </dgm:presLayoutVars>
      </dgm:prSet>
      <dgm:spPr/>
    </dgm:pt>
    <dgm:pt modelId="{9E5BC8F4-E694-46AA-AFD7-9D49F41E3294}" type="pres">
      <dgm:prSet presAssocID="{4C7779AD-8099-4D92-9500-F4153CD54D05}" presName="sibTrans" presStyleCnt="0"/>
      <dgm:spPr/>
    </dgm:pt>
    <dgm:pt modelId="{DF7F58D6-CA51-4917-ABE9-9BFAA8E530ED}" type="pres">
      <dgm:prSet presAssocID="{A7BAD4F9-9A6B-4147-B426-053D643EDB19}" presName="node" presStyleLbl="node1" presStyleIdx="1" presStyleCnt="3" custScaleY="170762">
        <dgm:presLayoutVars>
          <dgm:bulletEnabled val="1"/>
        </dgm:presLayoutVars>
      </dgm:prSet>
      <dgm:spPr/>
    </dgm:pt>
    <dgm:pt modelId="{1F31BBA4-843F-4B56-BE42-39F0F60E421B}" type="pres">
      <dgm:prSet presAssocID="{DBBBB7CC-D7D7-4232-ADD9-C752F070DEA5}" presName="sibTrans" presStyleCnt="0"/>
      <dgm:spPr/>
    </dgm:pt>
    <dgm:pt modelId="{1D1ECFC8-39C2-48C1-8246-E7D07CB4D0FD}" type="pres">
      <dgm:prSet presAssocID="{3BCC55EB-57E2-4947-A8B3-53F576832C0C}" presName="node" presStyleLbl="node1" presStyleIdx="2" presStyleCnt="3" custScaleY="172664">
        <dgm:presLayoutVars>
          <dgm:bulletEnabled val="1"/>
        </dgm:presLayoutVars>
      </dgm:prSet>
      <dgm:spPr/>
    </dgm:pt>
  </dgm:ptLst>
  <dgm:cxnLst>
    <dgm:cxn modelId="{A5BD0C1E-EB5D-43C5-901A-1E3379E612BF}" type="presOf" srcId="{A148E26C-1C19-44F2-B577-7E44F3E18D04}" destId="{DF7F58D6-CA51-4917-ABE9-9BFAA8E530ED}" srcOrd="0" destOrd="2" presId="urn:microsoft.com/office/officeart/2005/8/layout/default"/>
    <dgm:cxn modelId="{77F9C51E-60B6-4043-BFF0-F385C191B9D4}" type="presOf" srcId="{1177739F-A60A-4A7E-B063-B0645731B45C}" destId="{7917C6A7-1C81-45DA-AEAC-C798E6D60148}" srcOrd="0" destOrd="1" presId="urn:microsoft.com/office/officeart/2005/8/layout/default"/>
    <dgm:cxn modelId="{49A57622-7CA2-429F-B25D-A7D6C4A2E00F}" type="presOf" srcId="{5714A1B7-E62C-440E-B47F-09D60B390D89}" destId="{DF7F58D6-CA51-4917-ABE9-9BFAA8E530ED}" srcOrd="0" destOrd="5" presId="urn:microsoft.com/office/officeart/2005/8/layout/default"/>
    <dgm:cxn modelId="{1016292B-4E2A-46A7-A730-4C22A6B34750}" type="presOf" srcId="{A7BAD4F9-9A6B-4147-B426-053D643EDB19}" destId="{DF7F58D6-CA51-4917-ABE9-9BFAA8E530ED}" srcOrd="0" destOrd="0" presId="urn:microsoft.com/office/officeart/2005/8/layout/default"/>
    <dgm:cxn modelId="{7B31A73C-F1D4-402D-8570-E05A8ECEBB78}" srcId="{89E18EB7-78F7-4BDF-A9E7-200E76CF4528}" destId="{66D48DC1-2830-4FF1-9FA5-A7068C43E33D}" srcOrd="3" destOrd="0" parTransId="{2376223D-E4BA-4D13-B6D5-1A58CB111460}" sibTransId="{D44CA44B-5C80-4BFE-A4D9-D53E69FD9E67}"/>
    <dgm:cxn modelId="{EF0BB03F-E58A-40CC-A7FF-FF61FEF3CA3C}" type="presOf" srcId="{D1182706-D3AD-4CA9-A37E-BA3BE74E3C2E}" destId="{DF7F58D6-CA51-4917-ABE9-9BFAA8E530ED}" srcOrd="0" destOrd="4" presId="urn:microsoft.com/office/officeart/2005/8/layout/default"/>
    <dgm:cxn modelId="{8F902D61-16D6-4CAF-8D74-12E2D7A8FF69}" srcId="{6DCBD3F9-0F7D-4BE5-9A05-810754707541}" destId="{3BCC55EB-57E2-4947-A8B3-53F576832C0C}" srcOrd="2" destOrd="0" parTransId="{42F91A43-072A-4400-ABE3-7D9E1DDDBA20}" sibTransId="{CD30ACDC-54F4-4F8A-AE95-18E00314BA90}"/>
    <dgm:cxn modelId="{E6E2F542-BD9A-47CC-8445-0E3466B76882}" type="presOf" srcId="{C808A4F2-67FE-47FF-93C5-A1544F1D27CB}" destId="{1D1ECFC8-39C2-48C1-8246-E7D07CB4D0FD}" srcOrd="0" destOrd="1" presId="urn:microsoft.com/office/officeart/2005/8/layout/default"/>
    <dgm:cxn modelId="{849D8044-01DD-4582-898B-6127DA4024ED}" type="presOf" srcId="{569B5D19-7758-429B-8E4C-72CAE1671598}" destId="{DF7F58D6-CA51-4917-ABE9-9BFAA8E530ED}" srcOrd="0" destOrd="1" presId="urn:microsoft.com/office/officeart/2005/8/layout/default"/>
    <dgm:cxn modelId="{EF0B0469-23C7-4DED-877D-6395C3C1CED4}" srcId="{6DCBD3F9-0F7D-4BE5-9A05-810754707541}" destId="{A7BAD4F9-9A6B-4147-B426-053D643EDB19}" srcOrd="1" destOrd="0" parTransId="{876343CB-7CA8-4B99-9033-FF6692AD04AF}" sibTransId="{DBBBB7CC-D7D7-4232-ADD9-C752F070DEA5}"/>
    <dgm:cxn modelId="{FE005D6A-7ABE-4DE3-839D-64138CDE694F}" srcId="{A7BAD4F9-9A6B-4147-B426-053D643EDB19}" destId="{D1182706-D3AD-4CA9-A37E-BA3BE74E3C2E}" srcOrd="3" destOrd="0" parTransId="{F0D5540E-49EB-48D2-A031-8CD8E322E2B9}" sibTransId="{A708CD47-BDD7-4007-9525-DDE07D97886F}"/>
    <dgm:cxn modelId="{0FB6DB6B-BB83-432B-9B6D-C1B95EA7CD9C}" srcId="{A7BAD4F9-9A6B-4147-B426-053D643EDB19}" destId="{37B4C300-315A-42F2-8C1A-6E04A7814FCB}" srcOrd="2" destOrd="0" parTransId="{5BA9576E-2890-448D-AAC0-757423343232}" sibTransId="{A2008F0C-F0DA-41E1-9228-EA26639AC0A0}"/>
    <dgm:cxn modelId="{9BABD471-D4F8-4866-97A7-F30EAFE4B18B}" type="presOf" srcId="{FA410573-B2BE-4470-869D-B8E587112CE3}" destId="{DF7F58D6-CA51-4917-ABE9-9BFAA8E530ED}" srcOrd="0" destOrd="6" presId="urn:microsoft.com/office/officeart/2005/8/layout/default"/>
    <dgm:cxn modelId="{02AAEC56-9C54-49B9-985E-86890928A963}" srcId="{6DCBD3F9-0F7D-4BE5-9A05-810754707541}" destId="{89E18EB7-78F7-4BDF-A9E7-200E76CF4528}" srcOrd="0" destOrd="0" parTransId="{AA906E8B-29A2-4669-B1A0-8C845F41B15B}" sibTransId="{4C7779AD-8099-4D92-9500-F4153CD54D05}"/>
    <dgm:cxn modelId="{38C9D158-FC97-4A42-8F45-6108166D2893}" srcId="{89E18EB7-78F7-4BDF-A9E7-200E76CF4528}" destId="{8F9554BE-103A-46BD-B70D-003FF79F3EA9}" srcOrd="1" destOrd="0" parTransId="{1240B82D-256F-40BE-B5E8-E26F1E5A9A5E}" sibTransId="{5DF627E2-7B4A-4AB6-94D2-7A9E24E51AF9}"/>
    <dgm:cxn modelId="{8DB5677C-4AE6-427B-AFA9-D1A0C7E67E3A}" srcId="{3BCC55EB-57E2-4947-A8B3-53F576832C0C}" destId="{FDD57CC2-46E9-4F7D-A5FB-A42F3E18DF29}" srcOrd="2" destOrd="0" parTransId="{91627722-DE4B-42C8-86F0-C78BDF8DF218}" sibTransId="{C634FE9D-CF71-46F4-A781-D6CFECEE3263}"/>
    <dgm:cxn modelId="{CF843F80-F2A9-4ABC-B19D-2985F3B24EE1}" type="presOf" srcId="{37B4C300-315A-42F2-8C1A-6E04A7814FCB}" destId="{DF7F58D6-CA51-4917-ABE9-9BFAA8E530ED}" srcOrd="0" destOrd="3" presId="urn:microsoft.com/office/officeart/2005/8/layout/default"/>
    <dgm:cxn modelId="{55A91A88-12B6-42BE-B9F3-17E9F741B4E2}" srcId="{A7BAD4F9-9A6B-4147-B426-053D643EDB19}" destId="{9A604648-D802-4AD9-BDE0-DBE03D48EFE3}" srcOrd="6" destOrd="0" parTransId="{E739FB46-F679-4303-B456-DBA502174E14}" sibTransId="{0F258CB1-CE08-43FC-ADF6-4AC53505DE1E}"/>
    <dgm:cxn modelId="{8352F489-8C8F-48A5-AE76-CE08F072DC10}" type="presOf" srcId="{86D6272D-B8C4-4838-AD5E-E8D2D4CB541C}" destId="{1D1ECFC8-39C2-48C1-8246-E7D07CB4D0FD}" srcOrd="0" destOrd="5" presId="urn:microsoft.com/office/officeart/2005/8/layout/default"/>
    <dgm:cxn modelId="{502C328D-6725-4956-96D2-6BDC820F625A}" srcId="{3BCC55EB-57E2-4947-A8B3-53F576832C0C}" destId="{93C2683A-FA4E-44D6-B8B0-906ACDEAFFB4}" srcOrd="3" destOrd="0" parTransId="{1D9716DC-F085-40B6-B755-2F1DA9B891BF}" sibTransId="{8D2152C3-E1FA-4637-BD27-88B7583B0CAC}"/>
    <dgm:cxn modelId="{B17A758D-E1E2-4206-BAE0-60BD1A8D61E2}" type="presOf" srcId="{9A604648-D802-4AD9-BDE0-DBE03D48EFE3}" destId="{DF7F58D6-CA51-4917-ABE9-9BFAA8E530ED}" srcOrd="0" destOrd="7" presId="urn:microsoft.com/office/officeart/2005/8/layout/default"/>
    <dgm:cxn modelId="{FD51958E-E471-441E-928E-7DF9C75CD569}" type="presOf" srcId="{FDD57CC2-46E9-4F7D-A5FB-A42F3E18DF29}" destId="{1D1ECFC8-39C2-48C1-8246-E7D07CB4D0FD}" srcOrd="0" destOrd="3" presId="urn:microsoft.com/office/officeart/2005/8/layout/default"/>
    <dgm:cxn modelId="{D8F54EA8-95BF-4C14-AFF0-E2D40A8DFDA5}" type="presOf" srcId="{93C2683A-FA4E-44D6-B8B0-906ACDEAFFB4}" destId="{1D1ECFC8-39C2-48C1-8246-E7D07CB4D0FD}" srcOrd="0" destOrd="4" presId="urn:microsoft.com/office/officeart/2005/8/layout/default"/>
    <dgm:cxn modelId="{A428D0A8-A3EB-4CDB-B05F-E8E99C610EB5}" srcId="{A7BAD4F9-9A6B-4147-B426-053D643EDB19}" destId="{5714A1B7-E62C-440E-B47F-09D60B390D89}" srcOrd="4" destOrd="0" parTransId="{E16FD4EC-8B4A-4B83-81F4-5FCB9E5F459D}" sibTransId="{1C0A4E8F-9F20-4015-B81E-2E70C7593A13}"/>
    <dgm:cxn modelId="{D6451BAD-2202-4021-813A-E9107AC32507}" type="presOf" srcId="{1EE8F21D-BF8D-48A9-911E-5578BAC575B3}" destId="{1D1ECFC8-39C2-48C1-8246-E7D07CB4D0FD}" srcOrd="0" destOrd="2" presId="urn:microsoft.com/office/officeart/2005/8/layout/default"/>
    <dgm:cxn modelId="{670058BA-2900-4248-90E4-D5F2335B702C}" srcId="{3BCC55EB-57E2-4947-A8B3-53F576832C0C}" destId="{86D6272D-B8C4-4838-AD5E-E8D2D4CB541C}" srcOrd="4" destOrd="0" parTransId="{8D26E913-C1FA-470B-B651-0EAEDE0D982F}" sibTransId="{D73317C6-6DCA-4CCB-AAB3-EE581A792923}"/>
    <dgm:cxn modelId="{3BD1D0C1-F371-4936-A308-BCE8E21407D0}" srcId="{3BCC55EB-57E2-4947-A8B3-53F576832C0C}" destId="{C808A4F2-67FE-47FF-93C5-A1544F1D27CB}" srcOrd="0" destOrd="0" parTransId="{EA8E339D-C569-4508-B7BF-451D6E0461BF}" sibTransId="{C68D57E6-EF51-4E79-8D30-B4F80F1C6474}"/>
    <dgm:cxn modelId="{325561C7-02A3-4887-89FD-0C8324D9A29C}" type="presOf" srcId="{22ED1B7E-C6A2-4B5B-B85A-9203F2998747}" destId="{7917C6A7-1C81-45DA-AEAC-C798E6D60148}" srcOrd="0" destOrd="3" presId="urn:microsoft.com/office/officeart/2005/8/layout/default"/>
    <dgm:cxn modelId="{26B7BAD1-F897-4415-BB6E-EA269F1DBAC0}" type="presOf" srcId="{3BCC55EB-57E2-4947-A8B3-53F576832C0C}" destId="{1D1ECFC8-39C2-48C1-8246-E7D07CB4D0FD}" srcOrd="0" destOrd="0" presId="urn:microsoft.com/office/officeart/2005/8/layout/default"/>
    <dgm:cxn modelId="{4DDA0AD3-388F-4528-8AEF-EA76D05741BC}" srcId="{89E18EB7-78F7-4BDF-A9E7-200E76CF4528}" destId="{1177739F-A60A-4A7E-B063-B0645731B45C}" srcOrd="0" destOrd="0" parTransId="{87599C11-D218-439B-82A3-C102A95C1D13}" sibTransId="{A2BEBDAE-7293-40F4-B5F5-F760DF79C4B8}"/>
    <dgm:cxn modelId="{395AA1D4-1C9A-4A10-ACC0-00A8AF15D53C}" srcId="{89E18EB7-78F7-4BDF-A9E7-200E76CF4528}" destId="{22ED1B7E-C6A2-4B5B-B85A-9203F2998747}" srcOrd="2" destOrd="0" parTransId="{D5C4DD2E-ADD4-472A-AB5B-08564B54F026}" sibTransId="{7BC37E71-DD62-48C2-AD97-6EEC7BFF4A12}"/>
    <dgm:cxn modelId="{941878DE-D4BA-4BF8-9031-67FF142E1E69}" type="presOf" srcId="{66D48DC1-2830-4FF1-9FA5-A7068C43E33D}" destId="{7917C6A7-1C81-45DA-AEAC-C798E6D60148}" srcOrd="0" destOrd="4" presId="urn:microsoft.com/office/officeart/2005/8/layout/default"/>
    <dgm:cxn modelId="{B96259E0-07FC-4864-8885-CAAA21BF6618}" type="presOf" srcId="{8F9554BE-103A-46BD-B70D-003FF79F3EA9}" destId="{7917C6A7-1C81-45DA-AEAC-C798E6D60148}" srcOrd="0" destOrd="2" presId="urn:microsoft.com/office/officeart/2005/8/layout/default"/>
    <dgm:cxn modelId="{829224E1-69F7-41AA-B4F1-20C8D4ADF9C1}" srcId="{A7BAD4F9-9A6B-4147-B426-053D643EDB19}" destId="{569B5D19-7758-429B-8E4C-72CAE1671598}" srcOrd="0" destOrd="0" parTransId="{148D314D-87F2-4A5F-8351-BA6E327E4E7E}" sibTransId="{8DFF7453-3D3D-4552-A296-E05EC50A9DDB}"/>
    <dgm:cxn modelId="{0A5F44E1-3E83-46E8-A37B-0C32E61BAED4}" srcId="{A7BAD4F9-9A6B-4147-B426-053D643EDB19}" destId="{FA410573-B2BE-4470-869D-B8E587112CE3}" srcOrd="5" destOrd="0" parTransId="{E822A739-354E-498F-BF8E-C1E86C86E52A}" sibTransId="{D8B3AD6B-2063-4A26-8B98-B021F85D39A8}"/>
    <dgm:cxn modelId="{97EAD0F6-E271-4DDA-9C79-A8005E208343}" type="presOf" srcId="{6DCBD3F9-0F7D-4BE5-9A05-810754707541}" destId="{F2D720F8-7F51-4738-AF73-7303C35F37D9}" srcOrd="0" destOrd="0" presId="urn:microsoft.com/office/officeart/2005/8/layout/default"/>
    <dgm:cxn modelId="{8270FDF8-21B0-4129-9751-3D3D7BF7E49C}" srcId="{A7BAD4F9-9A6B-4147-B426-053D643EDB19}" destId="{A148E26C-1C19-44F2-B577-7E44F3E18D04}" srcOrd="1" destOrd="0" parTransId="{22C5087E-A841-4983-85E4-7E1C27D767DC}" sibTransId="{0E39872D-91C4-4F07-85B0-49DA7B9A71F5}"/>
    <dgm:cxn modelId="{DB1822FD-92BF-4FB1-990D-E6C9B8502D76}" srcId="{3BCC55EB-57E2-4947-A8B3-53F576832C0C}" destId="{1EE8F21D-BF8D-48A9-911E-5578BAC575B3}" srcOrd="1" destOrd="0" parTransId="{80CD2AB3-33FB-47E6-83C2-764150DE0C25}" sibTransId="{0044933A-29A9-46B4-9279-D9FE7C556134}"/>
    <dgm:cxn modelId="{AE1E99FD-F3B8-4AC5-AE1A-6BE8FB6D89DE}" type="presOf" srcId="{89E18EB7-78F7-4BDF-A9E7-200E76CF4528}" destId="{7917C6A7-1C81-45DA-AEAC-C798E6D60148}" srcOrd="0" destOrd="0" presId="urn:microsoft.com/office/officeart/2005/8/layout/default"/>
    <dgm:cxn modelId="{9D0DD150-8B96-41E3-AAAE-5DE31FFFD3A0}" type="presParOf" srcId="{F2D720F8-7F51-4738-AF73-7303C35F37D9}" destId="{7917C6A7-1C81-45DA-AEAC-C798E6D60148}" srcOrd="0" destOrd="0" presId="urn:microsoft.com/office/officeart/2005/8/layout/default"/>
    <dgm:cxn modelId="{A39060E6-5ABA-4066-AB27-9E517C0EA94C}" type="presParOf" srcId="{F2D720F8-7F51-4738-AF73-7303C35F37D9}" destId="{9E5BC8F4-E694-46AA-AFD7-9D49F41E3294}" srcOrd="1" destOrd="0" presId="urn:microsoft.com/office/officeart/2005/8/layout/default"/>
    <dgm:cxn modelId="{A5FBDB78-FDA5-403A-B6ED-C8577444F0D9}" type="presParOf" srcId="{F2D720F8-7F51-4738-AF73-7303C35F37D9}" destId="{DF7F58D6-CA51-4917-ABE9-9BFAA8E530ED}" srcOrd="2" destOrd="0" presId="urn:microsoft.com/office/officeart/2005/8/layout/default"/>
    <dgm:cxn modelId="{E7D1E6CF-70D5-46FA-B1D4-8945B1239E98}" type="presParOf" srcId="{F2D720F8-7F51-4738-AF73-7303C35F37D9}" destId="{1F31BBA4-843F-4B56-BE42-39F0F60E421B}" srcOrd="3" destOrd="0" presId="urn:microsoft.com/office/officeart/2005/8/layout/default"/>
    <dgm:cxn modelId="{991FB98A-1FF0-4AB6-8DDC-49590112F5CF}" type="presParOf" srcId="{F2D720F8-7F51-4738-AF73-7303C35F37D9}" destId="{1D1ECFC8-39C2-48C1-8246-E7D07CB4D0F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66BBF-99B7-41B9-876F-76A4211E2F3A}">
      <dsp:nvSpPr>
        <dsp:cNvPr id="0" name=""/>
        <dsp:cNvSpPr/>
      </dsp:nvSpPr>
      <dsp:spPr>
        <a:xfrm>
          <a:off x="0" y="2841"/>
          <a:ext cx="10972800" cy="60517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2B42B-2AEE-4E5C-85B0-A554C0D9973A}">
      <dsp:nvSpPr>
        <dsp:cNvPr id="0" name=""/>
        <dsp:cNvSpPr/>
      </dsp:nvSpPr>
      <dsp:spPr>
        <a:xfrm>
          <a:off x="183065" y="139005"/>
          <a:ext cx="332846" cy="332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07153-0041-4520-83AF-BD83546E8958}">
      <dsp:nvSpPr>
        <dsp:cNvPr id="0" name=""/>
        <dsp:cNvSpPr/>
      </dsp:nvSpPr>
      <dsp:spPr>
        <a:xfrm>
          <a:off x="698978" y="2841"/>
          <a:ext cx="10273821" cy="60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8" tIns="64048" rIns="64048" bIns="640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Focus on what you can control.  </a:t>
          </a:r>
        </a:p>
      </dsp:txBody>
      <dsp:txXfrm>
        <a:off x="698978" y="2841"/>
        <a:ext cx="10273821" cy="605176"/>
      </dsp:txXfrm>
    </dsp:sp>
    <dsp:sp modelId="{D0EC89E8-3DEA-44B8-A7CB-321AE050A719}">
      <dsp:nvSpPr>
        <dsp:cNvPr id="0" name=""/>
        <dsp:cNvSpPr/>
      </dsp:nvSpPr>
      <dsp:spPr>
        <a:xfrm>
          <a:off x="0" y="759311"/>
          <a:ext cx="10972800" cy="60517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79079-A815-4AD3-ADD7-6F8F8F74C4AC}">
      <dsp:nvSpPr>
        <dsp:cNvPr id="0" name=""/>
        <dsp:cNvSpPr/>
      </dsp:nvSpPr>
      <dsp:spPr>
        <a:xfrm>
          <a:off x="183065" y="895476"/>
          <a:ext cx="332846" cy="332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E3EB-1623-4D03-A55E-A759D89065B9}">
      <dsp:nvSpPr>
        <dsp:cNvPr id="0" name=""/>
        <dsp:cNvSpPr/>
      </dsp:nvSpPr>
      <dsp:spPr>
        <a:xfrm>
          <a:off x="698978" y="759311"/>
          <a:ext cx="10273821" cy="60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8" tIns="64048" rIns="64048" bIns="640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 started early whenever possible.</a:t>
          </a:r>
        </a:p>
      </dsp:txBody>
      <dsp:txXfrm>
        <a:off x="698978" y="759311"/>
        <a:ext cx="10273821" cy="605176"/>
      </dsp:txXfrm>
    </dsp:sp>
    <dsp:sp modelId="{629A6F3F-0550-4987-A2E8-D71A3B0A6D8F}">
      <dsp:nvSpPr>
        <dsp:cNvPr id="0" name=""/>
        <dsp:cNvSpPr/>
      </dsp:nvSpPr>
      <dsp:spPr>
        <a:xfrm>
          <a:off x="0" y="1514819"/>
          <a:ext cx="10972800" cy="60517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07B19-0E9B-4F1C-9670-B1BA0BA1B6E0}">
      <dsp:nvSpPr>
        <dsp:cNvPr id="0" name=""/>
        <dsp:cNvSpPr/>
      </dsp:nvSpPr>
      <dsp:spPr>
        <a:xfrm>
          <a:off x="183065" y="1651946"/>
          <a:ext cx="332846" cy="332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94CE2-B4BC-468F-8460-90B36A0AB9B0}">
      <dsp:nvSpPr>
        <dsp:cNvPr id="0" name=""/>
        <dsp:cNvSpPr/>
      </dsp:nvSpPr>
      <dsp:spPr>
        <a:xfrm>
          <a:off x="698978" y="1515781"/>
          <a:ext cx="10273821" cy="60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8" tIns="64048" rIns="64048" bIns="640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Look to trusted and credible sources of information.</a:t>
          </a:r>
        </a:p>
      </dsp:txBody>
      <dsp:txXfrm>
        <a:off x="698978" y="1515781"/>
        <a:ext cx="10273821" cy="605176"/>
      </dsp:txXfrm>
    </dsp:sp>
    <dsp:sp modelId="{4F46C031-CE60-44D6-B895-D014EC349EEE}">
      <dsp:nvSpPr>
        <dsp:cNvPr id="0" name=""/>
        <dsp:cNvSpPr/>
      </dsp:nvSpPr>
      <dsp:spPr>
        <a:xfrm>
          <a:off x="0" y="2272252"/>
          <a:ext cx="10972800" cy="60517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71314-D34F-46E8-8AC5-98DC2D2F5AEE}">
      <dsp:nvSpPr>
        <dsp:cNvPr id="0" name=""/>
        <dsp:cNvSpPr/>
      </dsp:nvSpPr>
      <dsp:spPr>
        <a:xfrm>
          <a:off x="183065" y="2408416"/>
          <a:ext cx="332846" cy="3328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BB12B-845A-45D6-B29C-204BC430465E}">
      <dsp:nvSpPr>
        <dsp:cNvPr id="0" name=""/>
        <dsp:cNvSpPr/>
      </dsp:nvSpPr>
      <dsp:spPr>
        <a:xfrm>
          <a:off x="698978" y="2272252"/>
          <a:ext cx="10273821" cy="60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8" tIns="64048" rIns="64048" bIns="640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 as flexible as possible.</a:t>
          </a:r>
        </a:p>
      </dsp:txBody>
      <dsp:txXfrm>
        <a:off x="698978" y="2272252"/>
        <a:ext cx="10273821" cy="605176"/>
      </dsp:txXfrm>
    </dsp:sp>
    <dsp:sp modelId="{58EF9C91-744A-4BCE-B616-446A8673BA50}">
      <dsp:nvSpPr>
        <dsp:cNvPr id="0" name=""/>
        <dsp:cNvSpPr/>
      </dsp:nvSpPr>
      <dsp:spPr>
        <a:xfrm>
          <a:off x="0" y="3028722"/>
          <a:ext cx="10972800" cy="60517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55569-CED8-47C5-9700-F9505BC98CB5}">
      <dsp:nvSpPr>
        <dsp:cNvPr id="0" name=""/>
        <dsp:cNvSpPr/>
      </dsp:nvSpPr>
      <dsp:spPr>
        <a:xfrm>
          <a:off x="183065" y="3164887"/>
          <a:ext cx="332846" cy="3328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F4718-213F-4F8F-923F-9731BCD91405}">
      <dsp:nvSpPr>
        <dsp:cNvPr id="0" name=""/>
        <dsp:cNvSpPr/>
      </dsp:nvSpPr>
      <dsp:spPr>
        <a:xfrm>
          <a:off x="698978" y="3028722"/>
          <a:ext cx="10273821" cy="605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8" tIns="64048" rIns="64048" bIns="640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Look for what is positive about the change.</a:t>
          </a:r>
        </a:p>
      </dsp:txBody>
      <dsp:txXfrm>
        <a:off x="698978" y="3028722"/>
        <a:ext cx="10273821" cy="605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C6A7-1C81-45DA-AEAC-C798E6D60148}">
      <dsp:nvSpPr>
        <dsp:cNvPr id="0" name=""/>
        <dsp:cNvSpPr/>
      </dsp:nvSpPr>
      <dsp:spPr>
        <a:xfrm>
          <a:off x="1600" y="218665"/>
          <a:ext cx="3307926" cy="3607895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Curricular Practical Training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Familiarize yourself with institutional policies and procedures on internships.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Know the CPT process and timeline.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Start as early as possible.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CPT must be authorized before you can begin work.</a:t>
          </a:r>
        </a:p>
      </dsp:txBody>
      <dsp:txXfrm>
        <a:off x="1600" y="218665"/>
        <a:ext cx="3307926" cy="3607895"/>
      </dsp:txXfrm>
    </dsp:sp>
    <dsp:sp modelId="{DF7F58D6-CA51-4917-ABE9-9BFAA8E530ED}">
      <dsp:nvSpPr>
        <dsp:cNvPr id="0" name=""/>
        <dsp:cNvSpPr/>
      </dsp:nvSpPr>
      <dsp:spPr>
        <a:xfrm>
          <a:off x="3657785" y="238537"/>
          <a:ext cx="3482578" cy="3568152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Optional Practical Training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Time the filing of your application correctly as errors are likely to result in denials.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 prepared to use the premium processing option.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Make sure that jobs are truly “related to” your field of study.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Consider keeping more documentation related to your classes such as course syllabi, papers, and projects.   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Know and comply with all reporting requirements.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Unemployment limit is 90 days.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3657785" y="238537"/>
        <a:ext cx="3482578" cy="3568152"/>
      </dsp:txXfrm>
    </dsp:sp>
    <dsp:sp modelId="{1D1ECFC8-39C2-48C1-8246-E7D07CB4D0FD}">
      <dsp:nvSpPr>
        <dsp:cNvPr id="0" name=""/>
        <dsp:cNvSpPr/>
      </dsp:nvSpPr>
      <dsp:spPr>
        <a:xfrm>
          <a:off x="7488621" y="218665"/>
          <a:ext cx="3482578" cy="3607895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STEM OPT Extensions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Applications may be filed up to 90 days before your current EAD expires.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Work with your employer to craft a strong I-983 training plan.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Employers must understand and comply with prevailing wage requirements.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Employers and employees should be prepared for site visits.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Unemployment limit is 150 days.</a:t>
          </a:r>
        </a:p>
      </dsp:txBody>
      <dsp:txXfrm>
        <a:off x="7488621" y="218665"/>
        <a:ext cx="3482578" cy="360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9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41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06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3E1AB-91A6-942B-D6BC-E5A165A16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BCAC2-CA68-234F-7C83-EB67712FD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63A29-CEFA-93BD-3D2E-C58EF4F7F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302DB-C315-FF41-6175-98C91E314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4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C47AD-397C-34A3-CD9B-617425936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2BE8E3-A881-354B-428A-185C3235E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CBE51-E6F6-F16D-CDCC-17BCE11F8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64650-4576-F868-355B-A733D4F9B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7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2428-C7ED-23F1-62C9-717203EC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A440E-6D0D-2DCE-73E6-90CE94B4D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B32EC-34A4-73A0-58FA-B50441E1F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65AD5-8D77-1189-7C2B-4AE0ADA2A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4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C24F5-A274-EB8C-7582-79B93AC3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7B924-ACFE-2CBF-D27E-42187DEBA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E7234-1AE3-11AC-F39A-E2BCF160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4D1BA-2120-C847-55A5-22F0B45CE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2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9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1775B-D91B-3F05-D7B8-F90440D9B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BFD6E-03AA-1516-B734-E4DDA7342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60B8BA-A1E3-AD80-D12E-181AFD6E8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BCF00-E23D-5FDB-6B8D-62547BE8C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2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bp.gov/" TargetMode="External"/><Relationship Id="rId3" Type="http://schemas.openxmlformats.org/officeDocument/2006/relationships/hyperlink" Target="https://www.nafsa.org/" TargetMode="External"/><Relationship Id="rId7" Type="http://schemas.openxmlformats.org/officeDocument/2006/relationships/hyperlink" Target="https://www.state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uscis.gov/" TargetMode="External"/><Relationship Id="rId5" Type="http://schemas.openxmlformats.org/officeDocument/2006/relationships/hyperlink" Target="https://studyinthestates.dhs.gov/" TargetMode="External"/><Relationship Id="rId4" Type="http://schemas.openxmlformats.org/officeDocument/2006/relationships/hyperlink" Target="https://www.aila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deralregister.gov/presidential-documents/executive-orders" TargetMode="External"/><Relationship Id="rId3" Type="http://schemas.openxmlformats.org/officeDocument/2006/relationships/hyperlink" Target="https://studyinthestates.dhs.gov/students/work/applying-for-practical-training" TargetMode="External"/><Relationship Id="rId7" Type="http://schemas.openxmlformats.org/officeDocument/2006/relationships/hyperlink" Target="https://www.uscis.gov/working-in-the-united-states/h-1b-specialty-occupations" TargetMode="External"/><Relationship Id="rId12" Type="http://schemas.openxmlformats.org/officeDocument/2006/relationships/hyperlink" Target="https://www.uscis.gov/humanitarian/humanitarian_parole" TargetMode="External"/><Relationship Id="rId2" Type="http://schemas.openxmlformats.org/officeDocument/2006/relationships/hyperlink" Target="https://studyinthestates.dhs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ce.gov/doclib/sevis/pdf/i983.pdf" TargetMode="External"/><Relationship Id="rId11" Type="http://schemas.openxmlformats.org/officeDocument/2006/relationships/hyperlink" Target="https://www.uscis.gov/DACA" TargetMode="External"/><Relationship Id="rId5" Type="http://schemas.openxmlformats.org/officeDocument/2006/relationships/hyperlink" Target="https://studyinthestates.dhs.gov/stem-opt-hub" TargetMode="External"/><Relationship Id="rId10" Type="http://schemas.openxmlformats.org/officeDocument/2006/relationships/hyperlink" Target="https://fam.state.gov/" TargetMode="External"/><Relationship Id="rId4" Type="http://schemas.openxmlformats.org/officeDocument/2006/relationships/hyperlink" Target="https://www.uscis.gov/working-in-the-united-states/students-and-exchange-visitors/optional-practical-training-opt-for-f-1-students" TargetMode="External"/><Relationship Id="rId9" Type="http://schemas.openxmlformats.org/officeDocument/2006/relationships/hyperlink" Target="https://travel.state.gov/content/travel/en/us-visas/visa-information-resources/wait-time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www.ucdenver.edu/services/international-student-and-scholar-service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hyperlink" Target="mailto:ISSS@ucdenver.edu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1329" y="628650"/>
            <a:ext cx="5486400" cy="3041456"/>
          </a:xfrm>
        </p:spPr>
        <p:txBody>
          <a:bodyPr/>
          <a:lstStyle/>
          <a:p>
            <a:r>
              <a:rPr lang="en-US" sz="4800" dirty="0"/>
              <a:t>Immigration Updates for International Students &amp; Post-Docs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82D36-B6AE-7B1E-16A6-F78B679A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654246"/>
          </a:xfrm>
        </p:spPr>
        <p:txBody>
          <a:bodyPr/>
          <a:lstStyle/>
          <a:p>
            <a:r>
              <a:rPr lang="en-US" dirty="0"/>
              <a:t>Credible Sources of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A46F7-F2EF-176E-3255-036835A851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297927"/>
            <a:ext cx="9566244" cy="3976068"/>
          </a:xfrm>
        </p:spPr>
        <p:txBody>
          <a:bodyPr>
            <a:normAutofit fontScale="92500" lnSpcReduction="10000"/>
          </a:bodyPr>
          <a:lstStyle/>
          <a:p>
            <a:pPr marR="0" lvl="0">
              <a:lnSpc>
                <a:spcPct val="107000"/>
              </a:lnSpc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school’s Designated School Officials (DSOs) and Alternate Responsible Officers (AROs)</a:t>
            </a:r>
          </a:p>
          <a:p>
            <a:pPr marL="628650" lvl="1" indent="-17145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Experienced immigration attorneys</a:t>
            </a:r>
          </a:p>
          <a:p>
            <a:pPr marL="628650" lvl="1" indent="-17145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NAFSA: Association of International Educators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https://www.nafsa.org/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American Immigration Lawyer’s Association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https://www.aila.org/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&amp; Exchange Visitor Program Study in the States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https://studyinthestates.dhs.gov/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Citizenship &amp; Immigration Services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https://www.uscis.gov/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Department of State -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https://www.state.gov/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Customs and Border Protection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https://www.cbp.gov/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41CD-4418-D095-09B9-6BEBC84E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Timelines, Greater Costs, Less 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3831F-D403-3781-D34D-7FE42D70AA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students and scholars should anticipate greater uncertainty with respect to immigration-related processes.</a:t>
            </a:r>
          </a:p>
          <a:p>
            <a:pPr>
              <a:lnSpc>
                <a:spcPct val="107000"/>
              </a:lnSpc>
            </a:pPr>
            <a:r>
              <a:rPr lang="en-US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prepared for additional costs, including for engaging immigration counsel and premium processing fees.</a:t>
            </a:r>
          </a:p>
          <a:p>
            <a:pPr>
              <a:lnSpc>
                <a:spcPct val="107000"/>
              </a:lnSpc>
            </a:pPr>
            <a:r>
              <a:rPr lang="en-US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Applications for immigration benefits like changes of status, OPT, and reinstatement that require USCIS review/approval will likely take longer and be subject to greater scrutiny.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37D5-59CD-050D-7823-FA3618FA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C1B6F-ABC7-8064-C033-E2EECC8DEA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>
                <a:latin typeface="Aptos" panose="020B0004020202020204" pitchFamily="34" charset="0"/>
              </a:rPr>
              <a:t>Individuals reentering the U.S. following international travel are likely to face greater scrutiny.</a:t>
            </a:r>
          </a:p>
          <a:p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critical to pay attention to any policy changes and to have your documents in order.</a:t>
            </a:r>
          </a:p>
          <a:p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ndividuals holding F, J, and employment-based visa status are more likely to be exempted from outright barriers to entry.  </a:t>
            </a:r>
          </a:p>
          <a:p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5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D2DA-BB75-84C0-79A4-0EFE27AF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0A36-0F48-B5B4-8115-9E9BB03F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/>
          <a:lstStyle/>
          <a:p>
            <a:r>
              <a:rPr lang="en-US" dirty="0"/>
              <a:t>What YOU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CED59-8BF6-0D00-16D9-0A0FD2A415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676525"/>
            <a:ext cx="5730632" cy="35974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complete records of all immigration-related documents, including work authorizations, in a safe and accessible place.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 yourself plenty of time to conduct research and take any required 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Remember that the earlier you ask for help, the more options will be available.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 about the immigration processes, eligibility requirements, timelines, quotas and costs.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DEA0A-6F96-D1B1-5D69-635BF0DDE3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5180" y="2676525"/>
            <a:ext cx="5081979" cy="3597470"/>
          </a:xfrm>
        </p:spPr>
        <p:txBody>
          <a:bodyPr/>
          <a:lstStyle/>
          <a:p>
            <a:r>
              <a:rPr lang="en-US" dirty="0"/>
              <a:t>Plan your own immigration pathway early and be prepared for contingencies. </a:t>
            </a:r>
          </a:p>
          <a:p>
            <a:r>
              <a:rPr lang="en-US" dirty="0"/>
              <a:t>Document your academic and professional achievements.</a:t>
            </a:r>
          </a:p>
          <a:p>
            <a:r>
              <a:rPr lang="en-US" dirty="0"/>
              <a:t>Keep your resume/CV up-to-date.</a:t>
            </a:r>
          </a:p>
          <a:p>
            <a:r>
              <a:rPr lang="en-US" dirty="0"/>
              <a:t>Be able to articulate your value to employers.</a:t>
            </a:r>
          </a:p>
          <a:p>
            <a:r>
              <a:rPr lang="en-US" dirty="0"/>
              <a:t>Plan for any relevant fees.</a:t>
            </a:r>
          </a:p>
        </p:txBody>
      </p:sp>
    </p:spTree>
    <p:extLst>
      <p:ext uri="{BB962C8B-B14F-4D97-AF65-F5344CB8AC3E}">
        <p14:creationId xmlns:p14="http://schemas.microsoft.com/office/powerpoint/2010/main" val="9074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/>
              <a:t>Navigating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044440" cy="2994415"/>
          </a:xfrm>
        </p:spPr>
        <p:txBody>
          <a:bodyPr>
            <a:normAutofit/>
          </a:bodyPr>
          <a:lstStyle/>
          <a:p>
            <a:r>
              <a:rPr lang="en-US" dirty="0"/>
              <a:t>A change can have both positive and negative aspects at the same time.</a:t>
            </a:r>
          </a:p>
          <a:p>
            <a:r>
              <a:rPr lang="en-US" dirty="0"/>
              <a:t>Even positive change can be disruptive.</a:t>
            </a:r>
          </a:p>
          <a:p>
            <a:r>
              <a:rPr lang="en-US" dirty="0"/>
              <a:t>Your goal should be to understand what is happening and how it will impact you.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0E9D2C-7858-9AE3-5BA8-8A0CB013CA3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/>
        </p:blipFill>
        <p:spPr>
          <a:xfrm>
            <a:off x="6096000" y="2434788"/>
            <a:ext cx="6118225" cy="1988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You!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A76DF-824C-C96F-ACC2-2CA335786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59" y="4549552"/>
            <a:ext cx="8447003" cy="1645920"/>
          </a:xfrm>
        </p:spPr>
        <p:txBody>
          <a:bodyPr/>
          <a:lstStyle/>
          <a:p>
            <a:r>
              <a:rPr lang="en-US" sz="2800" dirty="0"/>
              <a:t>Any questions?  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3DE32-CBDC-1F44-2E5C-BC4B8E9E7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77F80-2AAA-B6AE-56EA-F6FDF3A9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Useful Links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67899-723F-CC17-694A-8E08BB39454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278959"/>
            <a:ext cx="4573988" cy="3932997"/>
          </a:xfrm>
        </p:spPr>
        <p:txBody>
          <a:bodyPr>
            <a:normAutofit fontScale="62500" lnSpcReduction="20000"/>
          </a:bodyPr>
          <a:lstStyle/>
          <a:p>
            <a:pPr marL="173736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&amp; Exchange Visitor Program Study in the States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https://studyinthestates.dhs.gov/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73736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Study in the States Practical Training Information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https://studyinthestates.dhs.gov/students/work/applying-for-practical-training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3736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USCIS Optional Practical Training Information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https://www.uscis.gov/working-in-the-united-states/students-and-exchange-visitors/optional-practical-training-opt-for-f-1-students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73736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Study in the States STEM OPT Help Hub -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https://studyinthestates.dhs.gov/stem-opt-hub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73736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I-983 Extension Training Plan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https://www.ice.gov/doclib/sevis/pdf/i983.pdf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73736">
              <a:lnSpc>
                <a:spcPct val="107000"/>
              </a:lnSpc>
            </a:pPr>
            <a:r>
              <a:rPr lang="en-US" sz="2000" dirty="0">
                <a:latin typeface="Aptos" panose="020B0004020202020204" pitchFamily="34" charset="0"/>
              </a:rPr>
              <a:t>USCIS H-1B - </a:t>
            </a:r>
            <a:r>
              <a:rPr lang="en-US" sz="2000" dirty="0">
                <a:latin typeface="Aptos" panose="020B0004020202020204" pitchFamily="34" charset="0"/>
                <a:hlinkClick r:id="rId7"/>
              </a:rPr>
              <a:t>https://www.uscis.gov/working-in-the-united-states/h-1b-specialty-occupations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pPr marL="173736">
              <a:lnSpc>
                <a:spcPct val="107000"/>
              </a:lnSpc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68F56B-8774-19B0-F24C-151185811C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95729" y="2278959"/>
            <a:ext cx="5138532" cy="3932996"/>
          </a:xfrm>
        </p:spPr>
        <p:txBody>
          <a:bodyPr>
            <a:noAutofit/>
          </a:bodyPr>
          <a:lstStyle/>
          <a:p>
            <a:pPr marL="173736"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Aptos" panose="020B0004020202020204" pitchFamily="34" charset="0"/>
              </a:rPr>
              <a:t>Executive Orders - </a:t>
            </a:r>
            <a:r>
              <a:rPr lang="en-US" sz="1300" dirty="0">
                <a:latin typeface="Aptos" panose="020B0004020202020204" pitchFamily="34" charset="0"/>
                <a:hlinkClick r:id="rId8"/>
              </a:rPr>
              <a:t>https://www.federalregister.gov/presidential-documents/executive-orders</a:t>
            </a:r>
            <a:r>
              <a:rPr lang="en-US" sz="1300" dirty="0">
                <a:latin typeface="Aptos" panose="020B0004020202020204" pitchFamily="34" charset="0"/>
              </a:rPr>
              <a:t> </a:t>
            </a:r>
          </a:p>
          <a:p>
            <a:pPr marL="173736"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Aptos" panose="020B0004020202020204" pitchFamily="34" charset="0"/>
              </a:rPr>
              <a:t>Visa Appointment Wait Times - </a:t>
            </a:r>
            <a:r>
              <a:rPr lang="en-US" sz="1300" dirty="0">
                <a:latin typeface="Aptos" panose="020B0004020202020204" pitchFamily="34" charset="0"/>
                <a:hlinkClick r:id="rId9"/>
              </a:rPr>
              <a:t>https://travel.state.gov/content/travel/en/us-visas/visa-information-resources/wait-times.html</a:t>
            </a:r>
            <a:r>
              <a:rPr lang="en-US" sz="1300" dirty="0">
                <a:latin typeface="Aptos" panose="020B0004020202020204" pitchFamily="34" charset="0"/>
              </a:rPr>
              <a:t> </a:t>
            </a:r>
          </a:p>
          <a:p>
            <a:pPr marL="173736"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Aptos" panose="020B0004020202020204" pitchFamily="34" charset="0"/>
              </a:rPr>
              <a:t>Foreign Affairs Manual - </a:t>
            </a:r>
            <a:r>
              <a:rPr lang="en-US" sz="1300" dirty="0">
                <a:latin typeface="Aptos" panose="020B0004020202020204" pitchFamily="34" charset="0"/>
                <a:hlinkClick r:id="rId10"/>
              </a:rPr>
              <a:t>https://fam.state.gov/</a:t>
            </a:r>
            <a:r>
              <a:rPr lang="en-US" sz="1300" dirty="0">
                <a:latin typeface="Aptos" panose="020B0004020202020204" pitchFamily="34" charset="0"/>
              </a:rPr>
              <a:t> (See Section 9 FAM Visas) </a:t>
            </a:r>
          </a:p>
          <a:p>
            <a:pPr marL="173736"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Aptos" panose="020B0004020202020204" pitchFamily="34" charset="0"/>
              </a:rPr>
              <a:t>USCIS DACA - </a:t>
            </a:r>
            <a:r>
              <a:rPr lang="en-US" sz="1300" dirty="0">
                <a:latin typeface="Aptos" panose="020B0004020202020204" pitchFamily="34" charset="0"/>
                <a:hlinkClick r:id="rId11"/>
              </a:rPr>
              <a:t>https://www.uscis.gov/DACA</a:t>
            </a:r>
            <a:endParaRPr lang="en-US" sz="1300" dirty="0">
              <a:latin typeface="Aptos" panose="020B0004020202020204" pitchFamily="34" charset="0"/>
            </a:endParaRPr>
          </a:p>
          <a:p>
            <a:pPr marL="173736"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Aptos" panose="020B0004020202020204" pitchFamily="34" charset="0"/>
              </a:rPr>
              <a:t>USCIS Humanitarian Parole - </a:t>
            </a:r>
            <a:r>
              <a:rPr lang="en-US" sz="1300" dirty="0">
                <a:latin typeface="Aptos" panose="020B0004020202020204" pitchFamily="34" charset="0"/>
                <a:hlinkClick r:id="rId12"/>
              </a:rPr>
              <a:t>https://www.uscis.gov/humanitarian/humanitarian_parole</a:t>
            </a:r>
            <a:r>
              <a:rPr lang="en-US" sz="1300" dirty="0">
                <a:latin typeface="Aptos" panose="020B0004020202020204" pitchFamily="34" charset="0"/>
              </a:rPr>
              <a:t>  </a:t>
            </a:r>
          </a:p>
          <a:p>
            <a:pPr marL="173736">
              <a:lnSpc>
                <a:spcPct val="107000"/>
              </a:lnSpc>
              <a:spcAft>
                <a:spcPts val="800"/>
              </a:spcAft>
            </a:pPr>
            <a:endParaRPr lang="en-US" sz="1300" dirty="0">
              <a:latin typeface="Aptos" panose="020B0004020202020204" pitchFamily="34" charset="0"/>
            </a:endParaRPr>
          </a:p>
          <a:p>
            <a:endParaRPr lang="en-US" sz="13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FF12-F781-C57B-62EC-A9F9DB8F0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69106-5BF1-40D8-D20B-475B3DEB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We Want You Here!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368CE1-D09B-43AA-4AF8-BC8251363D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>
            <a:normAutofit/>
          </a:bodyPr>
          <a:lstStyle/>
          <a:p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nternational students studying at U.S. colleges and universities contributed $43.8 billion and supported 378,175 jobs to the U.S. economy during the 2023-2024 academic year.  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presence helps to create 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dynamic learning 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research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 that is highly valued by students, faculty, and staff. 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backgrounds and perspectives enrich classrooms, campuses, and communities.     </a:t>
            </a:r>
          </a:p>
          <a:p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Colorado needs you to contribute highly-skilled labor to our economy. 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9DDAD5-0067-C327-E8AD-CAF7A8D0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5CE4-DAB4-9CE2-7412-501042BB5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A1FCE73-DAA5-B3A3-AE55-5B32D22E8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45052E6-AE51-6796-C153-FDFB511C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39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2E035-039E-69FD-3D7B-E3A6BD5A2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BEAF2B-17E0-F34C-4E15-3494A4E0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ISSS Is Here to Help!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DCD815-69EF-978A-4C6A-83FF14FD91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88635" y="2281238"/>
            <a:ext cx="7979465" cy="37004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Website: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https://www.ucdenver.edu/services/international-student-and-scholar-services/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 (Schedule Appointments, find information and resources.)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E-mail</a:t>
            </a:r>
            <a:r>
              <a:rPr lang="en-US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S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ISSS@ucdenver.edu</a:t>
            </a:r>
            <a:endParaRPr lang="en-US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Telephone</a:t>
            </a:r>
            <a:r>
              <a:rPr lang="en-US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 (303</a:t>
            </a:r>
            <a:r>
              <a:rPr lang="en-US" sz="18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315-8989</a:t>
            </a:r>
            <a:endParaRPr lang="en-US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Physical Location</a:t>
            </a:r>
            <a:r>
              <a:rPr lang="en-US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 International Student &amp; Scholar Services, CU Anschutz Fitzsimons Building, 13001 East 17</a:t>
            </a:r>
            <a:r>
              <a:rPr lang="en-US" sz="1800" kern="100" baseline="30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</a:t>
            </a:r>
            <a:r>
              <a:rPr lang="en-US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Place, Ground Floor:  STE EG305, EG305A, and #G306, Aurora, CO 80045</a:t>
            </a: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400726-779A-A906-0A37-321B305C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E10D110-7CA7-3906-60E2-6B32D950D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DBC61BC-54CD-BCFC-75E4-95C75B995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4D297E1-6E40-356C-E573-6153906E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" name="Graphic 4" descr="Email with solid fill">
            <a:extLst>
              <a:ext uri="{FF2B5EF4-FFF2-40B4-BE49-F238E27FC236}">
                <a16:creationId xmlns:a16="http://schemas.microsoft.com/office/drawing/2014/main" id="{0E78AADE-FC47-576F-ED4A-928A8060B199}"/>
              </a:ext>
            </a:extLst>
          </p:cNvPr>
          <p:cNvGrpSpPr/>
          <p:nvPr/>
        </p:nvGrpSpPr>
        <p:grpSpPr>
          <a:xfrm>
            <a:off x="2616666" y="3156477"/>
            <a:ext cx="762000" cy="838200"/>
            <a:chOff x="3733800" y="3467100"/>
            <a:chExt cx="762000" cy="838200"/>
          </a:xfrm>
          <a:solidFill>
            <a:srgbClr val="000000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F37A73A-DA4F-D3F2-EF5C-85074E39D785}"/>
                </a:ext>
              </a:extLst>
            </p:cNvPr>
            <p:cNvSpPr/>
            <p:nvPr/>
          </p:nvSpPr>
          <p:spPr>
            <a:xfrm>
              <a:off x="3733800" y="3467100"/>
              <a:ext cx="762000" cy="838200"/>
            </a:xfrm>
            <a:custGeom>
              <a:avLst/>
              <a:gdLst>
                <a:gd name="connsiteX0" fmla="*/ 704850 w 762000"/>
                <a:gd name="connsiteY0" fmla="*/ 758190 h 838200"/>
                <a:gd name="connsiteX1" fmla="*/ 514350 w 762000"/>
                <a:gd name="connsiteY1" fmla="*/ 577215 h 838200"/>
                <a:gd name="connsiteX2" fmla="*/ 704850 w 762000"/>
                <a:gd name="connsiteY2" fmla="*/ 396240 h 838200"/>
                <a:gd name="connsiteX3" fmla="*/ 704850 w 762000"/>
                <a:gd name="connsiteY3" fmla="*/ 758190 h 838200"/>
                <a:gd name="connsiteX4" fmla="*/ 87630 w 762000"/>
                <a:gd name="connsiteY4" fmla="*/ 781050 h 838200"/>
                <a:gd name="connsiteX5" fmla="*/ 276225 w 762000"/>
                <a:gd name="connsiteY5" fmla="*/ 602933 h 838200"/>
                <a:gd name="connsiteX6" fmla="*/ 289560 w 762000"/>
                <a:gd name="connsiteY6" fmla="*/ 590550 h 838200"/>
                <a:gd name="connsiteX7" fmla="*/ 473393 w 762000"/>
                <a:gd name="connsiteY7" fmla="*/ 590550 h 838200"/>
                <a:gd name="connsiteX8" fmla="*/ 486728 w 762000"/>
                <a:gd name="connsiteY8" fmla="*/ 602933 h 838200"/>
                <a:gd name="connsiteX9" fmla="*/ 674370 w 762000"/>
                <a:gd name="connsiteY9" fmla="*/ 781050 h 838200"/>
                <a:gd name="connsiteX10" fmla="*/ 87630 w 762000"/>
                <a:gd name="connsiteY10" fmla="*/ 781050 h 838200"/>
                <a:gd name="connsiteX11" fmla="*/ 57150 w 762000"/>
                <a:gd name="connsiteY11" fmla="*/ 395288 h 838200"/>
                <a:gd name="connsiteX12" fmla="*/ 247650 w 762000"/>
                <a:gd name="connsiteY12" fmla="*/ 576263 h 838200"/>
                <a:gd name="connsiteX13" fmla="*/ 57150 w 762000"/>
                <a:gd name="connsiteY13" fmla="*/ 757238 h 838200"/>
                <a:gd name="connsiteX14" fmla="*/ 57150 w 762000"/>
                <a:gd name="connsiteY14" fmla="*/ 395288 h 838200"/>
                <a:gd name="connsiteX15" fmla="*/ 190500 w 762000"/>
                <a:gd name="connsiteY15" fmla="*/ 152400 h 838200"/>
                <a:gd name="connsiteX16" fmla="*/ 571500 w 762000"/>
                <a:gd name="connsiteY16" fmla="*/ 152400 h 838200"/>
                <a:gd name="connsiteX17" fmla="*/ 571500 w 762000"/>
                <a:gd name="connsiteY17" fmla="*/ 469583 h 838200"/>
                <a:gd name="connsiteX18" fmla="*/ 485775 w 762000"/>
                <a:gd name="connsiteY18" fmla="*/ 551498 h 838200"/>
                <a:gd name="connsiteX19" fmla="*/ 276225 w 762000"/>
                <a:gd name="connsiteY19" fmla="*/ 551498 h 838200"/>
                <a:gd name="connsiteX20" fmla="*/ 190500 w 762000"/>
                <a:gd name="connsiteY20" fmla="*/ 469583 h 838200"/>
                <a:gd name="connsiteX21" fmla="*/ 190500 w 762000"/>
                <a:gd name="connsiteY21" fmla="*/ 152400 h 838200"/>
                <a:gd name="connsiteX22" fmla="*/ 628650 w 762000"/>
                <a:gd name="connsiteY22" fmla="*/ 178118 h 838200"/>
                <a:gd name="connsiteX23" fmla="*/ 628650 w 762000"/>
                <a:gd name="connsiteY23" fmla="*/ 95250 h 838200"/>
                <a:gd name="connsiteX24" fmla="*/ 495300 w 762000"/>
                <a:gd name="connsiteY24" fmla="*/ 95250 h 838200"/>
                <a:gd name="connsiteX25" fmla="*/ 381000 w 762000"/>
                <a:gd name="connsiteY25" fmla="*/ 0 h 838200"/>
                <a:gd name="connsiteX26" fmla="*/ 266700 w 762000"/>
                <a:gd name="connsiteY26" fmla="*/ 95250 h 838200"/>
                <a:gd name="connsiteX27" fmla="*/ 133350 w 762000"/>
                <a:gd name="connsiteY27" fmla="*/ 95250 h 838200"/>
                <a:gd name="connsiteX28" fmla="*/ 133350 w 762000"/>
                <a:gd name="connsiteY28" fmla="*/ 179070 h 838200"/>
                <a:gd name="connsiteX29" fmla="*/ 0 w 762000"/>
                <a:gd name="connsiteY29" fmla="*/ 305753 h 838200"/>
                <a:gd name="connsiteX30" fmla="*/ 0 w 762000"/>
                <a:gd name="connsiteY30" fmla="*/ 838200 h 838200"/>
                <a:gd name="connsiteX31" fmla="*/ 762000 w 762000"/>
                <a:gd name="connsiteY31" fmla="*/ 838200 h 838200"/>
                <a:gd name="connsiteX32" fmla="*/ 762000 w 762000"/>
                <a:gd name="connsiteY32" fmla="*/ 305753 h 838200"/>
                <a:gd name="connsiteX33" fmla="*/ 628650 w 762000"/>
                <a:gd name="connsiteY33" fmla="*/ 178118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2000" h="838200">
                  <a:moveTo>
                    <a:pt x="704850" y="758190"/>
                  </a:moveTo>
                  <a:lnTo>
                    <a:pt x="514350" y="577215"/>
                  </a:lnTo>
                  <a:lnTo>
                    <a:pt x="704850" y="396240"/>
                  </a:lnTo>
                  <a:lnTo>
                    <a:pt x="704850" y="758190"/>
                  </a:lnTo>
                  <a:close/>
                  <a:moveTo>
                    <a:pt x="87630" y="781050"/>
                  </a:moveTo>
                  <a:lnTo>
                    <a:pt x="276225" y="602933"/>
                  </a:lnTo>
                  <a:lnTo>
                    <a:pt x="289560" y="590550"/>
                  </a:lnTo>
                  <a:cubicBezTo>
                    <a:pt x="340995" y="541973"/>
                    <a:pt x="421958" y="541973"/>
                    <a:pt x="473393" y="590550"/>
                  </a:cubicBezTo>
                  <a:lnTo>
                    <a:pt x="486728" y="602933"/>
                  </a:lnTo>
                  <a:lnTo>
                    <a:pt x="674370" y="781050"/>
                  </a:lnTo>
                  <a:lnTo>
                    <a:pt x="87630" y="781050"/>
                  </a:lnTo>
                  <a:close/>
                  <a:moveTo>
                    <a:pt x="57150" y="395288"/>
                  </a:moveTo>
                  <a:lnTo>
                    <a:pt x="247650" y="576263"/>
                  </a:lnTo>
                  <a:lnTo>
                    <a:pt x="57150" y="757238"/>
                  </a:lnTo>
                  <a:lnTo>
                    <a:pt x="57150" y="395288"/>
                  </a:lnTo>
                  <a:close/>
                  <a:moveTo>
                    <a:pt x="190500" y="152400"/>
                  </a:moveTo>
                  <a:lnTo>
                    <a:pt x="571500" y="152400"/>
                  </a:lnTo>
                  <a:lnTo>
                    <a:pt x="571500" y="469583"/>
                  </a:lnTo>
                  <a:lnTo>
                    <a:pt x="485775" y="551498"/>
                  </a:lnTo>
                  <a:cubicBezTo>
                    <a:pt x="423863" y="503873"/>
                    <a:pt x="338138" y="503873"/>
                    <a:pt x="276225" y="551498"/>
                  </a:cubicBezTo>
                  <a:lnTo>
                    <a:pt x="190500" y="469583"/>
                  </a:lnTo>
                  <a:lnTo>
                    <a:pt x="190500" y="152400"/>
                  </a:lnTo>
                  <a:close/>
                  <a:moveTo>
                    <a:pt x="628650" y="178118"/>
                  </a:moveTo>
                  <a:lnTo>
                    <a:pt x="628650" y="95250"/>
                  </a:lnTo>
                  <a:lnTo>
                    <a:pt x="495300" y="95250"/>
                  </a:lnTo>
                  <a:lnTo>
                    <a:pt x="381000" y="0"/>
                  </a:lnTo>
                  <a:lnTo>
                    <a:pt x="266700" y="95250"/>
                  </a:lnTo>
                  <a:lnTo>
                    <a:pt x="133350" y="95250"/>
                  </a:lnTo>
                  <a:lnTo>
                    <a:pt x="133350" y="179070"/>
                  </a:lnTo>
                  <a:lnTo>
                    <a:pt x="0" y="305753"/>
                  </a:lnTo>
                  <a:lnTo>
                    <a:pt x="0" y="838200"/>
                  </a:lnTo>
                  <a:lnTo>
                    <a:pt x="762000" y="838200"/>
                  </a:lnTo>
                  <a:lnTo>
                    <a:pt x="762000" y="305753"/>
                  </a:lnTo>
                  <a:lnTo>
                    <a:pt x="628650" y="1781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D8D8EC-C554-7E94-78DF-FA6678513C8A}"/>
                </a:ext>
              </a:extLst>
            </p:cNvPr>
            <p:cNvSpPr/>
            <p:nvPr/>
          </p:nvSpPr>
          <p:spPr>
            <a:xfrm>
              <a:off x="3991915" y="3674744"/>
              <a:ext cx="247662" cy="249555"/>
            </a:xfrm>
            <a:custGeom>
              <a:avLst/>
              <a:gdLst>
                <a:gd name="connsiteX0" fmla="*/ 122885 w 247662"/>
                <a:gd name="connsiteY0" fmla="*/ 157163 h 249555"/>
                <a:gd name="connsiteX1" fmla="*/ 92405 w 247662"/>
                <a:gd name="connsiteY1" fmla="*/ 126682 h 249555"/>
                <a:gd name="connsiteX2" fmla="*/ 122885 w 247662"/>
                <a:gd name="connsiteY2" fmla="*/ 96203 h 249555"/>
                <a:gd name="connsiteX3" fmla="*/ 153365 w 247662"/>
                <a:gd name="connsiteY3" fmla="*/ 126682 h 249555"/>
                <a:gd name="connsiteX4" fmla="*/ 122885 w 247662"/>
                <a:gd name="connsiteY4" fmla="*/ 157163 h 249555"/>
                <a:gd name="connsiteX5" fmla="*/ 122885 w 247662"/>
                <a:gd name="connsiteY5" fmla="*/ 249555 h 249555"/>
                <a:gd name="connsiteX6" fmla="*/ 184797 w 247662"/>
                <a:gd name="connsiteY6" fmla="*/ 234315 h 249555"/>
                <a:gd name="connsiteX7" fmla="*/ 191465 w 247662"/>
                <a:gd name="connsiteY7" fmla="*/ 212408 h 249555"/>
                <a:gd name="connsiteX8" fmla="*/ 169557 w 247662"/>
                <a:gd name="connsiteY8" fmla="*/ 205740 h 249555"/>
                <a:gd name="connsiteX9" fmla="*/ 122885 w 247662"/>
                <a:gd name="connsiteY9" fmla="*/ 217170 h 249555"/>
                <a:gd name="connsiteX10" fmla="*/ 31445 w 247662"/>
                <a:gd name="connsiteY10" fmla="*/ 124778 h 249555"/>
                <a:gd name="connsiteX11" fmla="*/ 123837 w 247662"/>
                <a:gd name="connsiteY11" fmla="*/ 32385 h 249555"/>
                <a:gd name="connsiteX12" fmla="*/ 216230 w 247662"/>
                <a:gd name="connsiteY12" fmla="*/ 124778 h 249555"/>
                <a:gd name="connsiteX13" fmla="*/ 216230 w 247662"/>
                <a:gd name="connsiteY13" fmla="*/ 155258 h 249555"/>
                <a:gd name="connsiteX14" fmla="*/ 185750 w 247662"/>
                <a:gd name="connsiteY14" fmla="*/ 124778 h 249555"/>
                <a:gd name="connsiteX15" fmla="*/ 135267 w 247662"/>
                <a:gd name="connsiteY15" fmla="*/ 62865 h 249555"/>
                <a:gd name="connsiteX16" fmla="*/ 65735 w 247662"/>
                <a:gd name="connsiteY16" fmla="*/ 100965 h 249555"/>
                <a:gd name="connsiteX17" fmla="*/ 91452 w 247662"/>
                <a:gd name="connsiteY17" fmla="*/ 176213 h 249555"/>
                <a:gd name="connsiteX18" fmla="*/ 170510 w 247662"/>
                <a:gd name="connsiteY18" fmla="*/ 163830 h 249555"/>
                <a:gd name="connsiteX19" fmla="*/ 217182 w 247662"/>
                <a:gd name="connsiteY19" fmla="*/ 184785 h 249555"/>
                <a:gd name="connsiteX20" fmla="*/ 247662 w 247662"/>
                <a:gd name="connsiteY20" fmla="*/ 154305 h 249555"/>
                <a:gd name="connsiteX21" fmla="*/ 247662 w 247662"/>
                <a:gd name="connsiteY21" fmla="*/ 123825 h 249555"/>
                <a:gd name="connsiteX22" fmla="*/ 123837 w 247662"/>
                <a:gd name="connsiteY22" fmla="*/ 0 h 249555"/>
                <a:gd name="connsiteX23" fmla="*/ 12 w 247662"/>
                <a:gd name="connsiteY23" fmla="*/ 123825 h 249555"/>
                <a:gd name="connsiteX24" fmla="*/ 122885 w 247662"/>
                <a:gd name="connsiteY24" fmla="*/ 249555 h 24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7662" h="249555">
                  <a:moveTo>
                    <a:pt x="122885" y="157163"/>
                  </a:moveTo>
                  <a:cubicBezTo>
                    <a:pt x="105740" y="157163"/>
                    <a:pt x="92405" y="142875"/>
                    <a:pt x="92405" y="126682"/>
                  </a:cubicBezTo>
                  <a:cubicBezTo>
                    <a:pt x="92405" y="109538"/>
                    <a:pt x="106692" y="96203"/>
                    <a:pt x="122885" y="96203"/>
                  </a:cubicBezTo>
                  <a:cubicBezTo>
                    <a:pt x="140030" y="96203"/>
                    <a:pt x="153365" y="109538"/>
                    <a:pt x="153365" y="126682"/>
                  </a:cubicBezTo>
                  <a:cubicBezTo>
                    <a:pt x="153365" y="143828"/>
                    <a:pt x="140030" y="157163"/>
                    <a:pt x="122885" y="157163"/>
                  </a:cubicBezTo>
                  <a:close/>
                  <a:moveTo>
                    <a:pt x="122885" y="249555"/>
                  </a:moveTo>
                  <a:cubicBezTo>
                    <a:pt x="144792" y="249555"/>
                    <a:pt x="165747" y="243840"/>
                    <a:pt x="184797" y="234315"/>
                  </a:cubicBezTo>
                  <a:cubicBezTo>
                    <a:pt x="192417" y="229553"/>
                    <a:pt x="195275" y="220028"/>
                    <a:pt x="191465" y="212408"/>
                  </a:cubicBezTo>
                  <a:cubicBezTo>
                    <a:pt x="186702" y="204788"/>
                    <a:pt x="177177" y="201930"/>
                    <a:pt x="169557" y="205740"/>
                  </a:cubicBezTo>
                  <a:cubicBezTo>
                    <a:pt x="155270" y="213360"/>
                    <a:pt x="139077" y="217170"/>
                    <a:pt x="122885" y="217170"/>
                  </a:cubicBezTo>
                  <a:cubicBezTo>
                    <a:pt x="72402" y="217170"/>
                    <a:pt x="30492" y="175260"/>
                    <a:pt x="31445" y="124778"/>
                  </a:cubicBezTo>
                  <a:cubicBezTo>
                    <a:pt x="31445" y="74295"/>
                    <a:pt x="73355" y="32385"/>
                    <a:pt x="123837" y="32385"/>
                  </a:cubicBezTo>
                  <a:cubicBezTo>
                    <a:pt x="174320" y="32385"/>
                    <a:pt x="216230" y="73343"/>
                    <a:pt x="216230" y="124778"/>
                  </a:cubicBezTo>
                  <a:lnTo>
                    <a:pt x="216230" y="155258"/>
                  </a:lnTo>
                  <a:cubicBezTo>
                    <a:pt x="199085" y="155258"/>
                    <a:pt x="185750" y="141923"/>
                    <a:pt x="185750" y="124778"/>
                  </a:cubicBezTo>
                  <a:cubicBezTo>
                    <a:pt x="185750" y="94298"/>
                    <a:pt x="164795" y="68580"/>
                    <a:pt x="135267" y="62865"/>
                  </a:cubicBezTo>
                  <a:cubicBezTo>
                    <a:pt x="105740" y="57150"/>
                    <a:pt x="76212" y="73343"/>
                    <a:pt x="65735" y="100965"/>
                  </a:cubicBezTo>
                  <a:cubicBezTo>
                    <a:pt x="55257" y="128588"/>
                    <a:pt x="65735" y="160973"/>
                    <a:pt x="91452" y="176213"/>
                  </a:cubicBezTo>
                  <a:cubicBezTo>
                    <a:pt x="117170" y="191453"/>
                    <a:pt x="150507" y="186690"/>
                    <a:pt x="170510" y="163830"/>
                  </a:cubicBezTo>
                  <a:cubicBezTo>
                    <a:pt x="181940" y="177165"/>
                    <a:pt x="199085" y="184785"/>
                    <a:pt x="217182" y="184785"/>
                  </a:cubicBezTo>
                  <a:cubicBezTo>
                    <a:pt x="234327" y="184785"/>
                    <a:pt x="247662" y="171450"/>
                    <a:pt x="247662" y="154305"/>
                  </a:cubicBezTo>
                  <a:lnTo>
                    <a:pt x="247662" y="123825"/>
                  </a:lnTo>
                  <a:cubicBezTo>
                    <a:pt x="247662" y="55245"/>
                    <a:pt x="192417" y="0"/>
                    <a:pt x="123837" y="0"/>
                  </a:cubicBezTo>
                  <a:cubicBezTo>
                    <a:pt x="55257" y="0"/>
                    <a:pt x="12" y="55245"/>
                    <a:pt x="12" y="123825"/>
                  </a:cubicBezTo>
                  <a:cubicBezTo>
                    <a:pt x="-940" y="193358"/>
                    <a:pt x="54305" y="248603"/>
                    <a:pt x="122885" y="2495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F66D6FE8-2AD6-9FE7-D2CF-73E591206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8226" y="2203977"/>
            <a:ext cx="914400" cy="914400"/>
          </a:xfrm>
          <a:prstGeom prst="rect">
            <a:avLst/>
          </a:prstGeom>
        </p:spPr>
      </p:pic>
      <p:pic>
        <p:nvPicPr>
          <p:cNvPr id="14" name="Graphic 13" descr="Building with solid fill">
            <a:extLst>
              <a:ext uri="{FF2B5EF4-FFF2-40B4-BE49-F238E27FC236}">
                <a16:creationId xmlns:a16="http://schemas.microsoft.com/office/drawing/2014/main" id="{8E0860D8-D400-EABB-8CBC-1B7AA22D6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4266" y="5005420"/>
            <a:ext cx="914400" cy="914400"/>
          </a:xfrm>
          <a:prstGeom prst="rect">
            <a:avLst/>
          </a:prstGeom>
        </p:spPr>
      </p:pic>
      <p:pic>
        <p:nvPicPr>
          <p:cNvPr id="16" name="Graphic 15" descr="Receiver with solid fill">
            <a:extLst>
              <a:ext uri="{FF2B5EF4-FFF2-40B4-BE49-F238E27FC236}">
                <a16:creationId xmlns:a16="http://schemas.microsoft.com/office/drawing/2014/main" id="{225DFB40-E004-D6D2-685C-10F1F3A604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2026" y="4092838"/>
            <a:ext cx="876640" cy="8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</p:spPr>
        <p:txBody>
          <a:bodyPr anchor="b">
            <a:normAutofit/>
          </a:bodyPr>
          <a:lstStyle/>
          <a:p>
            <a:r>
              <a:rPr lang="en-US" dirty="0"/>
              <a:t>Key Points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C1D9C0-0C44-2682-8D49-9C544018A518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548161321"/>
              </p:ext>
            </p:extLst>
          </p:nvPr>
        </p:nvGraphicFramePr>
        <p:xfrm>
          <a:off x="594360" y="2628629"/>
          <a:ext cx="10972800" cy="363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23317-EBD6-A27D-DDDC-D4CC99273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E617-5520-BD68-CC06-A803FFFB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Your Status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BAB63A9-7071-4211-4568-B3C2C7A448D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501597"/>
            <a:ext cx="10363200" cy="3597275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 the rules and understand what you need to do to maintain your status.</a:t>
            </a:r>
          </a:p>
          <a:p>
            <a:pPr marL="800100" marR="0" lvl="1" indent="-34290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Carry copies of your immigration documents (ID page from your valid passport, I-94 record, I-20/DS-2019/I-797) at all times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marR="0" lvl="1" indent="-342900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 close attention to the dates on your documents!</a:t>
            </a:r>
          </a:p>
          <a:p>
            <a:pPr marL="800100" marR="0" lvl="1" indent="-342900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Timely request or submit extensions.</a:t>
            </a:r>
          </a:p>
          <a:p>
            <a:pPr marL="800100" lvl="1" indent="-342900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 address changes within 10 days.</a:t>
            </a:r>
          </a:p>
          <a:p>
            <a:pPr marL="800100" marR="0" lvl="1" indent="-342900">
              <a:lnSpc>
                <a:spcPct val="107000"/>
              </a:lnSpc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9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9A79A-F07F-413F-F19F-5AE65467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E4DB-4CD4-ADB7-93F1-0824EFF0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Your Status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5761035-7AA3-919E-4742-C26393E9DB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501597"/>
            <a:ext cx="10363200" cy="3597275"/>
          </a:xfrm>
        </p:spPr>
        <p:txBody>
          <a:bodyPr>
            <a:normAutofit/>
          </a:bodyPr>
          <a:lstStyle/>
          <a:p>
            <a:pPr marL="800100" marR="0" lvl="1" indent="-34290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Enroll Full-Time if you are in a student status.  </a:t>
            </a:r>
          </a:p>
          <a:p>
            <a:pPr marL="800100" lvl="1" indent="-342900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 only in authorized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Secure required approvals before dropping a class or starting a job.  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 that a criminal conviction can jeopardize your ability to remain in the U.S.  </a:t>
            </a:r>
          </a:p>
          <a:p>
            <a:pPr marL="800100" marR="0" lvl="1" indent="-342900">
              <a:lnSpc>
                <a:spcPct val="107000"/>
              </a:lnSpc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are unclear about the rules or what is required of you, ASK.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7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1733-A9B5-C04A-DC6C-6BD438AB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65BB-ACB4-0F2E-282C-54EF21A6D1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buNone/>
            </a:pPr>
            <a:r>
              <a:rPr lang="en-US" sz="16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 e</a:t>
            </a:r>
            <a:r>
              <a:rPr lang="en-US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mployment while you are in F-1 or J-1 status is likely to receive more scrutiny.  Now may not be the time to take unnecessary risks.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On-campus employment</a:t>
            </a:r>
          </a:p>
          <a:p>
            <a:pPr marL="742950" lvl="1" indent="-285750">
              <a:lnSpc>
                <a:spcPct val="107000"/>
              </a:lnSpc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Accept only positions that meet the established definition of on-campus employment.  </a:t>
            </a:r>
          </a:p>
          <a:p>
            <a:pPr marL="742950" lvl="1" indent="-285750">
              <a:lnSpc>
                <a:spcPct val="107000"/>
              </a:lnSpc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definition depends on your specific school/campus.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F-1 and J-1 students must limit their hours to 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 hour/week while school is in session.  Take 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seriously and track your own hours.</a:t>
            </a:r>
          </a:p>
        </p:txBody>
      </p:sp>
    </p:spTree>
    <p:extLst>
      <p:ext uri="{BB962C8B-B14F-4D97-AF65-F5344CB8AC3E}">
        <p14:creationId xmlns:p14="http://schemas.microsoft.com/office/powerpoint/2010/main" val="291874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2D59-DE78-A381-B560-5F3130BF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21AD-2118-8E3B-F4BA-0AD6F578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</p:spPr>
        <p:txBody>
          <a:bodyPr anchor="b">
            <a:normAutofit/>
          </a:bodyPr>
          <a:lstStyle/>
          <a:p>
            <a:r>
              <a:rPr lang="en-US" dirty="0"/>
              <a:t>Employment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481592-0E5A-DAA1-05BE-3C2319615C43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430965186"/>
              </p:ext>
            </p:extLst>
          </p:nvPr>
        </p:nvGraphicFramePr>
        <p:xfrm>
          <a:off x="594360" y="2266121"/>
          <a:ext cx="10972800" cy="404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861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DF097-9FBF-1455-CD51-CD6DD218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1609-C2DC-13E2-B6CB-1FE3B1FB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/>
          <a:lstStyle/>
          <a:p>
            <a:r>
              <a:rPr lang="en-US" dirty="0"/>
              <a:t>The Wrong Help Can Hurt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9D380-B7D9-A1B6-F721-44F277A815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676525"/>
            <a:ext cx="5500477" cy="35974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Immigration law is complicated.</a:t>
            </a:r>
          </a:p>
          <a:p>
            <a:pPr>
              <a:lnSpc>
                <a:spcPct val="107000"/>
              </a:lnSpc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students and scholars must deal with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complex immigration regulations, institutional policies, AND the interplay of these regulations and policies with each other.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Many people have personal experience with immigration processes and may be eager to offer advice.  GET 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AND ACCURATE INFORMATION BASED ON YOUR UNIQUE CIRCUMSTANCES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consequences of bad advice or a misunderstanding can be both serious and long-term.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33F05-C58A-879A-2128-3C03FBA0D1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2676525"/>
            <a:ext cx="5166360" cy="3597470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07000"/>
              </a:lnSpc>
              <a:buNone/>
            </a:pPr>
            <a:r>
              <a:rPr lang="en-US" sz="2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Immigration issues </a:t>
            </a:r>
            <a:r>
              <a:rPr lang="en-US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often intensely situational.  The best course of action can depend on where someone is from, what immigration status they hold/have held, personal and family circumstances, and exactly when events happened or will happen.  </a:t>
            </a:r>
          </a:p>
          <a:p>
            <a:pPr marL="114300" indent="0">
              <a:lnSpc>
                <a:spcPct val="107000"/>
              </a:lnSpc>
              <a:buNone/>
            </a:pPr>
            <a:r>
              <a:rPr lang="en-US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Immigration-related issues often require in-depth research and/or consultation with colleagues and/or immigration counsel. </a:t>
            </a:r>
          </a:p>
          <a:p>
            <a:pPr marL="114300" indent="0">
              <a:lnSpc>
                <a:spcPct val="107000"/>
              </a:lnSpc>
              <a:buNone/>
            </a:pPr>
            <a:r>
              <a:rPr lang="en-US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Getting things right means that ISSS professionals and immigration attorneys must balance the speed of a response with the accuracy and detail of that response. 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99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{999AE4B0-881E-42F9-8745-BA83B798D1BC}tf78853419_win32</Template>
  <TotalTime>1537</TotalTime>
  <Words>1361</Words>
  <Application>Microsoft Office PowerPoint</Application>
  <PresentationFormat>Widescreen</PresentationFormat>
  <Paragraphs>131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Franklin Gothic Book</vt:lpstr>
      <vt:lpstr>Franklin Gothic Demi</vt:lpstr>
      <vt:lpstr>Custom</vt:lpstr>
      <vt:lpstr>Immigration Updates for International Students &amp; Post-Docs</vt:lpstr>
      <vt:lpstr>We Want You Here!</vt:lpstr>
      <vt:lpstr>ISSS Is Here to Help!</vt:lpstr>
      <vt:lpstr>Key Points</vt:lpstr>
      <vt:lpstr>Maintain Your Status</vt:lpstr>
      <vt:lpstr>Maintain Your Status</vt:lpstr>
      <vt:lpstr>Employment</vt:lpstr>
      <vt:lpstr>Employment</vt:lpstr>
      <vt:lpstr>The Wrong Help Can Hurt</vt:lpstr>
      <vt:lpstr>Credible Sources of Information</vt:lpstr>
      <vt:lpstr>Longer Timelines, Greater Costs, Less Certainty</vt:lpstr>
      <vt:lpstr>Travel </vt:lpstr>
      <vt:lpstr>What YOU Can Do</vt:lpstr>
      <vt:lpstr>Navigating Change</vt:lpstr>
      <vt:lpstr>Thank You!   </vt:lpstr>
      <vt:lpstr>Additional 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Larson-Krieg, Michelle</dc:creator>
  <cp:lastModifiedBy>Larson-Krieg, Michelle</cp:lastModifiedBy>
  <cp:revision>29</cp:revision>
  <dcterms:created xsi:type="dcterms:W3CDTF">2024-11-27T23:22:11Z</dcterms:created>
  <dcterms:modified xsi:type="dcterms:W3CDTF">2025-02-28T15:46:32Z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